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theme/theme5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6.xml" ContentType="application/vnd.openxmlformats-officedocument.theme+xml"/>
  <Override PartName="/ppt/slideLayouts/slideLayout28.xml" ContentType="application/vnd.openxmlformats-officedocument.presentationml.slideLayout+xml"/>
  <Override PartName="/ppt/theme/theme7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8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9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10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11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12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13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4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15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2"/>
    <p:sldMasterId id="2147483656" r:id="rId3"/>
    <p:sldMasterId id="2147483659" r:id="rId4"/>
    <p:sldMasterId id="2147483662" r:id="rId5"/>
    <p:sldMasterId id="2147483664" r:id="rId6"/>
    <p:sldMasterId id="2147483681" r:id="rId7"/>
    <p:sldMasterId id="2147483683" r:id="rId8"/>
    <p:sldMasterId id="2147483700" r:id="rId9"/>
    <p:sldMasterId id="2147483719" r:id="rId10"/>
    <p:sldMasterId id="2147483722" r:id="rId11"/>
    <p:sldMasterId id="2147483740" r:id="rId12"/>
    <p:sldMasterId id="2147483743" r:id="rId13"/>
    <p:sldMasterId id="2147483761" r:id="rId14"/>
    <p:sldMasterId id="2147483779" r:id="rId15"/>
    <p:sldMasterId id="2147483797" r:id="rId16"/>
  </p:sldMasterIdLst>
  <p:notesMasterIdLst>
    <p:notesMasterId r:id="rId103"/>
  </p:notesMasterIdLst>
  <p:handoutMasterIdLst>
    <p:handoutMasterId r:id="rId104"/>
  </p:handoutMasterIdLst>
  <p:sldIdLst>
    <p:sldId id="1095" r:id="rId17"/>
    <p:sldId id="1044" r:id="rId18"/>
    <p:sldId id="1256" r:id="rId19"/>
    <p:sldId id="1258" r:id="rId20"/>
    <p:sldId id="1259" r:id="rId21"/>
    <p:sldId id="1260" r:id="rId22"/>
    <p:sldId id="1045" r:id="rId23"/>
    <p:sldId id="1248" r:id="rId24"/>
    <p:sldId id="1249" r:id="rId25"/>
    <p:sldId id="1250" r:id="rId26"/>
    <p:sldId id="1251" r:id="rId27"/>
    <p:sldId id="1252" r:id="rId28"/>
    <p:sldId id="1369" r:id="rId29"/>
    <p:sldId id="1367" r:id="rId30"/>
    <p:sldId id="1372" r:id="rId31"/>
    <p:sldId id="1319" r:id="rId32"/>
    <p:sldId id="1046" r:id="rId33"/>
    <p:sldId id="1061" r:id="rId34"/>
    <p:sldId id="1048" r:id="rId35"/>
    <p:sldId id="1422" r:id="rId36"/>
    <p:sldId id="1196" r:id="rId37"/>
    <p:sldId id="1050" r:id="rId38"/>
    <p:sldId id="1584" r:id="rId39"/>
    <p:sldId id="1519" r:id="rId40"/>
    <p:sldId id="1520" r:id="rId41"/>
    <p:sldId id="1523" r:id="rId42"/>
    <p:sldId id="1522" r:id="rId43"/>
    <p:sldId id="1525" r:id="rId44"/>
    <p:sldId id="1526" r:id="rId45"/>
    <p:sldId id="1528" r:id="rId46"/>
    <p:sldId id="1527" r:id="rId47"/>
    <p:sldId id="1529" r:id="rId48"/>
    <p:sldId id="1530" r:id="rId49"/>
    <p:sldId id="1531" r:id="rId50"/>
    <p:sldId id="1524" r:id="rId51"/>
    <p:sldId id="1054" r:id="rId52"/>
    <p:sldId id="1471" r:id="rId53"/>
    <p:sldId id="1470" r:id="rId54"/>
    <p:sldId id="1468" r:id="rId55"/>
    <p:sldId id="1469" r:id="rId56"/>
    <p:sldId id="1474" r:id="rId57"/>
    <p:sldId id="1475" r:id="rId58"/>
    <p:sldId id="1477" r:id="rId59"/>
    <p:sldId id="1478" r:id="rId60"/>
    <p:sldId id="1472" r:id="rId61"/>
    <p:sldId id="1062" r:id="rId62"/>
    <p:sldId id="1056" r:id="rId63"/>
    <p:sldId id="1057" r:id="rId64"/>
    <p:sldId id="1058" r:id="rId65"/>
    <p:sldId id="1059" r:id="rId66"/>
    <p:sldId id="1479" r:id="rId67"/>
    <p:sldId id="1600" r:id="rId68"/>
    <p:sldId id="1669" r:id="rId69"/>
    <p:sldId id="1060" r:id="rId70"/>
    <p:sldId id="1063" r:id="rId71"/>
    <p:sldId id="1065" r:id="rId72"/>
    <p:sldId id="1066" r:id="rId73"/>
    <p:sldId id="1073" r:id="rId74"/>
    <p:sldId id="1074" r:id="rId75"/>
    <p:sldId id="1199" r:id="rId76"/>
    <p:sldId id="1200" r:id="rId77"/>
    <p:sldId id="1201" r:id="rId78"/>
    <p:sldId id="1202" r:id="rId79"/>
    <p:sldId id="1203" r:id="rId80"/>
    <p:sldId id="1075" r:id="rId81"/>
    <p:sldId id="1204" r:id="rId82"/>
    <p:sldId id="1076" r:id="rId83"/>
    <p:sldId id="1205" r:id="rId84"/>
    <p:sldId id="1206" r:id="rId85"/>
    <p:sldId id="1077" r:id="rId86"/>
    <p:sldId id="1207" r:id="rId87"/>
    <p:sldId id="1078" r:id="rId88"/>
    <p:sldId id="1208" r:id="rId89"/>
    <p:sldId id="1079" r:id="rId90"/>
    <p:sldId id="1209" r:id="rId91"/>
    <p:sldId id="1080" r:id="rId92"/>
    <p:sldId id="1081" r:id="rId93"/>
    <p:sldId id="1670" r:id="rId94"/>
    <p:sldId id="1671" r:id="rId95"/>
    <p:sldId id="1672" r:id="rId96"/>
    <p:sldId id="1673" r:id="rId97"/>
    <p:sldId id="1674" r:id="rId98"/>
    <p:sldId id="1676" r:id="rId99"/>
    <p:sldId id="1677" r:id="rId100"/>
    <p:sldId id="1678" r:id="rId101"/>
    <p:sldId id="1680" r:id="rId102"/>
  </p:sldIdLst>
  <p:sldSz cx="12192000" cy="6858000"/>
  <p:notesSz cx="6858000" cy="9144000"/>
  <p:custDataLst>
    <p:tags r:id="rId10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400"/>
    <a:srgbClr val="FFFFFF"/>
    <a:srgbClr val="49504F"/>
    <a:srgbClr val="B60206"/>
    <a:srgbClr val="AD2B26"/>
    <a:srgbClr val="B70006"/>
    <a:srgbClr val="FFFFE4"/>
    <a:srgbClr val="919191"/>
    <a:srgbClr val="333333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397" autoAdjust="0"/>
    <p:restoredTop sz="95344" autoAdjust="0"/>
  </p:normalViewPr>
  <p:slideViewPr>
    <p:cSldViewPr snapToGrid="0">
      <p:cViewPr varScale="1">
        <p:scale>
          <a:sx n="88" d="100"/>
          <a:sy n="88" d="100"/>
        </p:scale>
        <p:origin x="88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0.xml"/><Relationship Id="rId21" Type="http://schemas.openxmlformats.org/officeDocument/2006/relationships/slide" Target="slides/slide5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63" Type="http://schemas.openxmlformats.org/officeDocument/2006/relationships/slide" Target="slides/slide47.xml"/><Relationship Id="rId68" Type="http://schemas.openxmlformats.org/officeDocument/2006/relationships/slide" Target="slides/slide52.xml"/><Relationship Id="rId84" Type="http://schemas.openxmlformats.org/officeDocument/2006/relationships/slide" Target="slides/slide68.xml"/><Relationship Id="rId89" Type="http://schemas.openxmlformats.org/officeDocument/2006/relationships/slide" Target="slides/slide73.xml"/><Relationship Id="rId16" Type="http://schemas.openxmlformats.org/officeDocument/2006/relationships/slideMaster" Target="slideMasters/slideMaster16.xml"/><Relationship Id="rId107" Type="http://schemas.openxmlformats.org/officeDocument/2006/relationships/viewProps" Target="viewProps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53" Type="http://schemas.openxmlformats.org/officeDocument/2006/relationships/slide" Target="slides/slide37.xml"/><Relationship Id="rId58" Type="http://schemas.openxmlformats.org/officeDocument/2006/relationships/slide" Target="slides/slide42.xml"/><Relationship Id="rId74" Type="http://schemas.openxmlformats.org/officeDocument/2006/relationships/slide" Target="slides/slide58.xml"/><Relationship Id="rId79" Type="http://schemas.openxmlformats.org/officeDocument/2006/relationships/slide" Target="slides/slide63.xml"/><Relationship Id="rId102" Type="http://schemas.openxmlformats.org/officeDocument/2006/relationships/slide" Target="slides/slide86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4.xml"/><Relationship Id="rId95" Type="http://schemas.openxmlformats.org/officeDocument/2006/relationships/slide" Target="slides/slide79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64" Type="http://schemas.openxmlformats.org/officeDocument/2006/relationships/slide" Target="slides/slide48.xml"/><Relationship Id="rId69" Type="http://schemas.openxmlformats.org/officeDocument/2006/relationships/slide" Target="slides/slide53.xml"/><Relationship Id="rId80" Type="http://schemas.openxmlformats.org/officeDocument/2006/relationships/slide" Target="slides/slide64.xml"/><Relationship Id="rId85" Type="http://schemas.openxmlformats.org/officeDocument/2006/relationships/slide" Target="slides/slide69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59" Type="http://schemas.openxmlformats.org/officeDocument/2006/relationships/slide" Target="slides/slide43.xml"/><Relationship Id="rId103" Type="http://schemas.openxmlformats.org/officeDocument/2006/relationships/notesMaster" Target="notesMasters/notesMaster1.xml"/><Relationship Id="rId108" Type="http://schemas.openxmlformats.org/officeDocument/2006/relationships/theme" Target="theme/theme1.xml"/><Relationship Id="rId54" Type="http://schemas.openxmlformats.org/officeDocument/2006/relationships/slide" Target="slides/slide38.xml"/><Relationship Id="rId70" Type="http://schemas.openxmlformats.org/officeDocument/2006/relationships/slide" Target="slides/slide54.xml"/><Relationship Id="rId75" Type="http://schemas.openxmlformats.org/officeDocument/2006/relationships/slide" Target="slides/slide59.xml"/><Relationship Id="rId91" Type="http://schemas.openxmlformats.org/officeDocument/2006/relationships/slide" Target="slides/slide75.xml"/><Relationship Id="rId96" Type="http://schemas.openxmlformats.org/officeDocument/2006/relationships/slide" Target="slides/slide8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49" Type="http://schemas.openxmlformats.org/officeDocument/2006/relationships/slide" Target="slides/slide33.xml"/><Relationship Id="rId57" Type="http://schemas.openxmlformats.org/officeDocument/2006/relationships/slide" Target="slides/slide41.xml"/><Relationship Id="rId106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44" Type="http://schemas.openxmlformats.org/officeDocument/2006/relationships/slide" Target="slides/slide28.xml"/><Relationship Id="rId52" Type="http://schemas.openxmlformats.org/officeDocument/2006/relationships/slide" Target="slides/slide36.xml"/><Relationship Id="rId60" Type="http://schemas.openxmlformats.org/officeDocument/2006/relationships/slide" Target="slides/slide44.xml"/><Relationship Id="rId65" Type="http://schemas.openxmlformats.org/officeDocument/2006/relationships/slide" Target="slides/slide49.xml"/><Relationship Id="rId73" Type="http://schemas.openxmlformats.org/officeDocument/2006/relationships/slide" Target="slides/slide57.xml"/><Relationship Id="rId78" Type="http://schemas.openxmlformats.org/officeDocument/2006/relationships/slide" Target="slides/slide62.xml"/><Relationship Id="rId81" Type="http://schemas.openxmlformats.org/officeDocument/2006/relationships/slide" Target="slides/slide65.xml"/><Relationship Id="rId86" Type="http://schemas.openxmlformats.org/officeDocument/2006/relationships/slide" Target="slides/slide70.xml"/><Relationship Id="rId94" Type="http://schemas.openxmlformats.org/officeDocument/2006/relationships/slide" Target="slides/slide78.xml"/><Relationship Id="rId99" Type="http://schemas.openxmlformats.org/officeDocument/2006/relationships/slide" Target="slides/slide83.xml"/><Relationship Id="rId101" Type="http://schemas.openxmlformats.org/officeDocument/2006/relationships/slide" Target="slides/slide85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39" Type="http://schemas.openxmlformats.org/officeDocument/2006/relationships/slide" Target="slides/slide23.xml"/><Relationship Id="rId109" Type="http://schemas.openxmlformats.org/officeDocument/2006/relationships/tableStyles" Target="tableStyles.xml"/><Relationship Id="rId34" Type="http://schemas.openxmlformats.org/officeDocument/2006/relationships/slide" Target="slides/slide18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76" Type="http://schemas.openxmlformats.org/officeDocument/2006/relationships/slide" Target="slides/slide60.xml"/><Relationship Id="rId97" Type="http://schemas.openxmlformats.org/officeDocument/2006/relationships/slide" Target="slides/slide81.xml"/><Relationship Id="rId104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5.xml"/><Relationship Id="rId92" Type="http://schemas.openxmlformats.org/officeDocument/2006/relationships/slide" Target="slides/slide7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4" Type="http://schemas.openxmlformats.org/officeDocument/2006/relationships/slide" Target="slides/slide8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66" Type="http://schemas.openxmlformats.org/officeDocument/2006/relationships/slide" Target="slides/slide50.xml"/><Relationship Id="rId87" Type="http://schemas.openxmlformats.org/officeDocument/2006/relationships/slide" Target="slides/slide71.xml"/><Relationship Id="rId61" Type="http://schemas.openxmlformats.org/officeDocument/2006/relationships/slide" Target="slides/slide45.xml"/><Relationship Id="rId82" Type="http://schemas.openxmlformats.org/officeDocument/2006/relationships/slide" Target="slides/slide66.xml"/><Relationship Id="rId19" Type="http://schemas.openxmlformats.org/officeDocument/2006/relationships/slide" Target="slides/slide3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56" Type="http://schemas.openxmlformats.org/officeDocument/2006/relationships/slide" Target="slides/slide40.xml"/><Relationship Id="rId77" Type="http://schemas.openxmlformats.org/officeDocument/2006/relationships/slide" Target="slides/slide61.xml"/><Relationship Id="rId100" Type="http://schemas.openxmlformats.org/officeDocument/2006/relationships/slide" Target="slides/slide84.xml"/><Relationship Id="rId105" Type="http://schemas.openxmlformats.org/officeDocument/2006/relationships/tags" Target="tags/tag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72" Type="http://schemas.openxmlformats.org/officeDocument/2006/relationships/slide" Target="slides/slide56.xml"/><Relationship Id="rId93" Type="http://schemas.openxmlformats.org/officeDocument/2006/relationships/slide" Target="slides/slide77.xml"/><Relationship Id="rId98" Type="http://schemas.openxmlformats.org/officeDocument/2006/relationships/slide" Target="slides/slide82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9.xml"/><Relationship Id="rId46" Type="http://schemas.openxmlformats.org/officeDocument/2006/relationships/slide" Target="slides/slide30.xml"/><Relationship Id="rId67" Type="http://schemas.openxmlformats.org/officeDocument/2006/relationships/slide" Target="slides/slide51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62" Type="http://schemas.openxmlformats.org/officeDocument/2006/relationships/slide" Target="slides/slide46.xml"/><Relationship Id="rId83" Type="http://schemas.openxmlformats.org/officeDocument/2006/relationships/slide" Target="slides/slide67.xml"/><Relationship Id="rId88" Type="http://schemas.openxmlformats.org/officeDocument/2006/relationships/slide" Target="slides/slide7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2024/7/24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扩展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</a:p>
          </p:txBody>
        </p:sp>
      </p:grp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扩展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</a:p>
          </p:txBody>
        </p:sp>
      </p:grp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扩展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</a:p>
          </p:txBody>
        </p:sp>
      </p:grp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3600" b="1" dirty="0">
                <a:solidFill>
                  <a:schemeClr val="accent1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  <a:sym typeface="纤黑体" panose="02000000000000000000" charset="-122"/>
              </a:rPr>
              <a:t>彩</a:t>
            </a:r>
            <a:r>
              <a:rPr lang="zh-CN" altLang="en-US" sz="3600" b="1" dirty="0">
                <a:solidFill>
                  <a:schemeClr val="accent3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  <a:sym typeface="纤黑体" panose="02000000000000000000" charset="-122"/>
              </a:rPr>
              <a:t>蛋</a:t>
            </a: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扩展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</a:p>
          </p:txBody>
        </p:sp>
      </p:grp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扩展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</a:p>
          </p:txBody>
        </p:sp>
      </p:grp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theme" Target="../theme/theme10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7.xml"/><Relationship Id="rId18" Type="http://schemas.openxmlformats.org/officeDocument/2006/relationships/theme" Target="../theme/theme11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4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18" Type="http://schemas.openxmlformats.org/officeDocument/2006/relationships/theme" Target="../theme/theme13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99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93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13" Type="http://schemas.openxmlformats.org/officeDocument/2006/relationships/slideLayout" Target="../slideLayouts/slideLayout113.xml"/><Relationship Id="rId18" Type="http://schemas.openxmlformats.org/officeDocument/2006/relationships/theme" Target="../theme/theme14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12.xml"/><Relationship Id="rId17" Type="http://schemas.openxmlformats.org/officeDocument/2006/relationships/slideLayout" Target="../slideLayouts/slideLayout117.xml"/><Relationship Id="rId2" Type="http://schemas.openxmlformats.org/officeDocument/2006/relationships/slideLayout" Target="../slideLayouts/slideLayout102.xml"/><Relationship Id="rId16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0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11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130.xml"/><Relationship Id="rId18" Type="http://schemas.openxmlformats.org/officeDocument/2006/relationships/theme" Target="../theme/theme15.xml"/><Relationship Id="rId3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27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7.xml"/><Relationship Id="rId18" Type="http://schemas.openxmlformats.org/officeDocument/2006/relationships/theme" Target="../theme/theme16.xml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6.xml"/><Relationship Id="rId17" Type="http://schemas.openxmlformats.org/officeDocument/2006/relationships/slideLayout" Target="../slideLayouts/slideLayout151.xml"/><Relationship Id="rId2" Type="http://schemas.openxmlformats.org/officeDocument/2006/relationships/slideLayout" Target="../slideLayouts/slideLayout136.xml"/><Relationship Id="rId16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44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heme" Target="../theme/theme8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4.xml"/><Relationship Id="rId19" Type="http://schemas.openxmlformats.org/officeDocument/2006/relationships/theme" Target="../theme/theme9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  <a:sym typeface="华文楷体" panose="02010600040101010101" pitchFamily="2" charset="-122"/>
              </a:rPr>
              <a:t>多一句没有，少一句不行，用最短时间，教会最实用的技术！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  <a:sym typeface="华文楷体" panose="02010600040101010101" pitchFamily="2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  <a:sym typeface="华文楷体" panose="02010600040101010101" pitchFamily="2" charset="-122"/>
              </a:rPr>
              <a:t>多一句没有，少一句不行，用最短时间，教会最实用的技术！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  <a:sym typeface="华文楷体" panose="02010600040101010101" pitchFamily="2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  <a:sym typeface="华文楷体" panose="02010600040101010101" pitchFamily="2" charset="-122"/>
              </a:rPr>
              <a:t>多一句没有，少一句不行，用最短时间，教会最实用的技术！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  <a:sym typeface="华文楷体" panose="02010600040101010101" pitchFamily="2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  <a:sym typeface="华文楷体" panose="02010600040101010101" pitchFamily="2" charset="-122"/>
              </a:rPr>
              <a:t>多一句没有，少一句不行，用最短时间，教会最实用的技术！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  <a:sym typeface="华文楷体" panose="02010600040101010101" pitchFamily="2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  <p:sldLayoutId id="2147483796" r:id="rId17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  <a:sym typeface="华文楷体" panose="02010600040101010101" pitchFamily="2" charset="-122"/>
              </a:rPr>
              <a:t>多一句没有，少一句不行，用最短时间，教会最实用的技术！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  <a:sym typeface="华文楷体" panose="02010600040101010101" pitchFamily="2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  <p:sldLayoutId id="2147483810" r:id="rId13"/>
    <p:sldLayoutId id="2147483811" r:id="rId14"/>
    <p:sldLayoutId id="2147483812" r:id="rId15"/>
    <p:sldLayoutId id="2147483813" r:id="rId16"/>
    <p:sldLayoutId id="2147483814" r:id="rId17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/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  <p:cxnSp>
          <p:nvCxnSpPr>
            <p:cNvPr id="23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  <a:sym typeface="华文楷体" panose="02010600040101010101" pitchFamily="2" charset="-122"/>
              </a:rPr>
              <a:t>多一句没有，少一句不行，用最短时间，教会最实用的技术！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  <a:sym typeface="华文楷体" panose="02010600040101010101" pitchFamily="2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  <a:sym typeface="华文楷体" panose="02010600040101010101" pitchFamily="2" charset="-122"/>
              </a:rPr>
              <a:t>多一句没有，少一句不行，用最短时间，教会最实用的技术！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  <a:sym typeface="华文楷体" panose="02010600040101010101" pitchFamily="2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  <a:sym typeface="华文楷体" panose="02010600040101010101" pitchFamily="2" charset="-122"/>
              </a:rPr>
              <a:t>多一句没有，少一句不行，用最短时间，教会最实用的技术！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  <a:sym typeface="华文楷体" panose="02010600040101010101" pitchFamily="2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7.svg"/><Relationship Id="rId7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7.svg"/><Relationship Id="rId7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49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svg"/><Relationship Id="rId9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1.png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21.png"/><Relationship Id="rId5" Type="http://schemas.openxmlformats.org/officeDocument/2006/relationships/image" Target="../media/image80.png"/><Relationship Id="rId4" Type="http://schemas.openxmlformats.org/officeDocument/2006/relationships/notesSlide" Target="../notesSlides/notesSlide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880745" y="2849245"/>
            <a:ext cx="10541000" cy="1158875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7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</a:defRPr>
            </a:lvl5pPr>
            <a:lvl6pPr marL="6096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12192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8288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24384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sz="4400" dirty="0">
                <a:solidFill>
                  <a:srgbClr val="262626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第一章节：你好</a:t>
            </a:r>
            <a:r>
              <a:rPr lang="en-US" altLang="zh-CN" sz="4400" dirty="0">
                <a:solidFill>
                  <a:schemeClr val="accent1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rPr>
              <a:t>P</a:t>
            </a:r>
            <a:r>
              <a:rPr lang="en-US" altLang="zh-CN" sz="4400" dirty="0">
                <a:solidFill>
                  <a:schemeClr val="accent3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rPr>
              <a:t>y</a:t>
            </a:r>
            <a:r>
              <a:rPr lang="en-US" altLang="zh-CN" sz="4400" dirty="0">
                <a:solidFill>
                  <a:schemeClr val="accent4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rPr>
              <a:t>t</a:t>
            </a:r>
            <a:r>
              <a:rPr lang="en-US" altLang="zh-CN" sz="4400" dirty="0">
                <a:solidFill>
                  <a:schemeClr val="accent5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rPr>
              <a:t>h</a:t>
            </a:r>
            <a:r>
              <a:rPr lang="en-US" altLang="zh-CN" sz="4400" dirty="0">
                <a:solidFill>
                  <a:schemeClr val="accent6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rPr>
              <a:t>o</a:t>
            </a:r>
            <a:r>
              <a:rPr lang="en-US" altLang="zh-CN" sz="4400" dirty="0">
                <a:solidFill>
                  <a:srgbClr val="92D050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rPr>
              <a:t>n</a:t>
            </a:r>
            <a:endParaRPr kumimoji="1" lang="en-US" altLang="zh-CN" sz="4400" dirty="0">
              <a:solidFill>
                <a:srgbClr val="262626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什么是编程语言</a:t>
            </a:r>
          </a:p>
        </p:txBody>
      </p:sp>
      <p:sp>
        <p:nvSpPr>
          <p:cNvPr id="36" name="文本占位符 2"/>
          <p:cNvSpPr>
            <a:spLocks noGrp="1"/>
          </p:cNvSpPr>
          <p:nvPr/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语言：进行沟通交流的表达方式</a:t>
            </a:r>
          </a:p>
        </p:txBody>
      </p:sp>
      <p:pic>
        <p:nvPicPr>
          <p:cNvPr id="37" name="图片 36" descr="01 (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560" y="2689860"/>
            <a:ext cx="2317115" cy="2317115"/>
          </a:xfrm>
          <a:prstGeom prst="rect">
            <a:avLst/>
          </a:prstGeom>
        </p:spPr>
      </p:pic>
      <p:pic>
        <p:nvPicPr>
          <p:cNvPr id="38" name="图片 37" descr="01 (3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60" y="2690495"/>
            <a:ext cx="2316480" cy="2316480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sp>
        <p:nvSpPr>
          <p:cNvPr id="39" name="云形标注 38"/>
          <p:cNvSpPr/>
          <p:nvPr/>
        </p:nvSpPr>
        <p:spPr>
          <a:xfrm>
            <a:off x="3498215" y="2333625"/>
            <a:ext cx="1403350" cy="775970"/>
          </a:xfrm>
          <a:prstGeom prst="cloudCallout">
            <a:avLst>
              <a:gd name="adj1" fmla="val -38232"/>
              <a:gd name="adj2" fmla="val 577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我帅不</a:t>
            </a:r>
          </a:p>
        </p:txBody>
      </p:sp>
      <p:pic>
        <p:nvPicPr>
          <p:cNvPr id="40" name="图片 39" descr="01 (4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4435" y="2700020"/>
            <a:ext cx="2308225" cy="2308225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9182100" y="4926330"/>
            <a:ext cx="1572895" cy="33718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法国人</a:t>
            </a:r>
          </a:p>
        </p:txBody>
      </p:sp>
      <p:pic>
        <p:nvPicPr>
          <p:cNvPr id="42" name="图片 41" descr="01 (7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1565" y="2689860"/>
            <a:ext cx="2306955" cy="2306955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sp>
        <p:nvSpPr>
          <p:cNvPr id="43" name="云形标注 42"/>
          <p:cNvSpPr/>
          <p:nvPr/>
        </p:nvSpPr>
        <p:spPr>
          <a:xfrm>
            <a:off x="6459220" y="2253615"/>
            <a:ext cx="1901190" cy="775970"/>
          </a:xfrm>
          <a:prstGeom prst="cloudCallout">
            <a:avLst>
              <a:gd name="adj1" fmla="val -38232"/>
              <a:gd name="adj2" fmla="val 5777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Suis-je beau?</a:t>
            </a:r>
          </a:p>
        </p:txBody>
      </p:sp>
      <p:sp>
        <p:nvSpPr>
          <p:cNvPr id="46" name="云形标注 45"/>
          <p:cNvSpPr/>
          <p:nvPr/>
        </p:nvSpPr>
        <p:spPr>
          <a:xfrm>
            <a:off x="8360410" y="2253615"/>
            <a:ext cx="1901190" cy="775970"/>
          </a:xfrm>
          <a:prstGeom prst="cloudCallout">
            <a:avLst>
              <a:gd name="adj1" fmla="val 12591"/>
              <a:gd name="adj2" fmla="val 6153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oui tu es beau</a:t>
            </a:r>
          </a:p>
        </p:txBody>
      </p:sp>
      <p:sp>
        <p:nvSpPr>
          <p:cNvPr id="47" name="云形标注 46"/>
          <p:cNvSpPr/>
          <p:nvPr/>
        </p:nvSpPr>
        <p:spPr>
          <a:xfrm>
            <a:off x="4901565" y="2333625"/>
            <a:ext cx="1402715" cy="775970"/>
          </a:xfrm>
          <a:prstGeom prst="cloudCallout">
            <a:avLst>
              <a:gd name="adj1" fmla="val 45789"/>
              <a:gd name="adj2" fmla="val 5114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是的你很帅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5309870" y="4904105"/>
            <a:ext cx="1572895" cy="33718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翻译官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ldLvl="0" animBg="1"/>
      <p:bldP spid="41" grpId="0"/>
      <p:bldP spid="43" grpId="0" bldLvl="0" animBg="1"/>
      <p:bldP spid="46" grpId="0" bldLvl="0" animBg="1"/>
      <p:bldP spid="47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2313536323733373b32313536323733353bbcc6cbe3bbfabdccd1a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3320" y="2555875"/>
            <a:ext cx="2370455" cy="2370455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什么是编程语言</a:t>
            </a:r>
          </a:p>
        </p:txBody>
      </p:sp>
      <p:sp>
        <p:nvSpPr>
          <p:cNvPr id="36" name="文本占位符 2"/>
          <p:cNvSpPr>
            <a:spLocks noGrp="1"/>
          </p:cNvSpPr>
          <p:nvPr/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语言：进行沟通交流的表达方式</a:t>
            </a:r>
          </a:p>
        </p:txBody>
      </p:sp>
      <p:pic>
        <p:nvPicPr>
          <p:cNvPr id="37" name="图片 36" descr="01 (8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0560" y="2689860"/>
            <a:ext cx="2317115" cy="2317115"/>
          </a:xfrm>
          <a:prstGeom prst="rect">
            <a:avLst/>
          </a:prstGeom>
        </p:spPr>
      </p:pic>
      <p:pic>
        <p:nvPicPr>
          <p:cNvPr id="38" name="图片 37" descr="01 (3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8395" y="2690495"/>
            <a:ext cx="2316480" cy="2316480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sp>
        <p:nvSpPr>
          <p:cNvPr id="39" name="云形标注 38"/>
          <p:cNvSpPr/>
          <p:nvPr/>
        </p:nvSpPr>
        <p:spPr>
          <a:xfrm>
            <a:off x="3498215" y="2333625"/>
            <a:ext cx="1403350" cy="775970"/>
          </a:xfrm>
          <a:prstGeom prst="cloudCallout">
            <a:avLst>
              <a:gd name="adj1" fmla="val -38232"/>
              <a:gd name="adj2" fmla="val 577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你好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9182100" y="4926330"/>
            <a:ext cx="1572895" cy="33718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计算机</a:t>
            </a:r>
          </a:p>
        </p:txBody>
      </p:sp>
      <p:pic>
        <p:nvPicPr>
          <p:cNvPr id="42" name="图片 41" descr="01 (7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6645" y="2700020"/>
            <a:ext cx="2306955" cy="2306955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sp>
        <p:nvSpPr>
          <p:cNvPr id="43" name="云形标注 42"/>
          <p:cNvSpPr/>
          <p:nvPr/>
        </p:nvSpPr>
        <p:spPr>
          <a:xfrm>
            <a:off x="6525895" y="1464945"/>
            <a:ext cx="1901190" cy="1564640"/>
          </a:xfrm>
          <a:prstGeom prst="cloudCallout">
            <a:avLst>
              <a:gd name="adj1" fmla="val -48864"/>
              <a:gd name="adj2" fmla="val 5673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Hello?</a:t>
            </a:r>
          </a:p>
          <a:p>
            <a:pPr algn="ctr"/>
            <a:r>
              <a:rPr lang="zh-CN" altLang="en-US"/>
              <a:t>你好</a:t>
            </a:r>
            <a:r>
              <a:rPr lang="en-US" altLang="zh-CN"/>
              <a:t>?</a:t>
            </a:r>
          </a:p>
          <a:p>
            <a:pPr algn="ctr"/>
            <a:r>
              <a:rPr lang="en-US" altLang="zh-CN">
                <a:sym typeface="+mn-ea"/>
              </a:rPr>
              <a:t>bonjour?</a:t>
            </a:r>
            <a:endParaRPr lang="zh-CN" altLang="en-US">
              <a:sym typeface="+mn-ea"/>
            </a:endParaRPr>
          </a:p>
        </p:txBody>
      </p:sp>
      <p:sp>
        <p:nvSpPr>
          <p:cNvPr id="46" name="云形标注 45"/>
          <p:cNvSpPr/>
          <p:nvPr/>
        </p:nvSpPr>
        <p:spPr>
          <a:xfrm>
            <a:off x="8360410" y="2253615"/>
            <a:ext cx="1901190" cy="775970"/>
          </a:xfrm>
          <a:prstGeom prst="cloudCallout">
            <a:avLst>
              <a:gd name="adj1" fmla="val 12591"/>
              <a:gd name="adj2" fmla="val 6153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？？？？？</a:t>
            </a:r>
          </a:p>
        </p:txBody>
      </p:sp>
      <p:sp>
        <p:nvSpPr>
          <p:cNvPr id="47" name="云形标注 46"/>
          <p:cNvSpPr/>
          <p:nvPr/>
        </p:nvSpPr>
        <p:spPr>
          <a:xfrm>
            <a:off x="4901565" y="2333625"/>
            <a:ext cx="1402715" cy="775970"/>
          </a:xfrm>
          <a:prstGeom prst="cloudCallout">
            <a:avLst>
              <a:gd name="adj1" fmla="val 45789"/>
              <a:gd name="adj2" fmla="val 5114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不会翻</a:t>
            </a:r>
          </a:p>
          <a:p>
            <a:pPr algn="ctr"/>
            <a:r>
              <a:rPr lang="zh-CN" altLang="en-US"/>
              <a:t>我辞职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5309870" y="4904105"/>
            <a:ext cx="1572895" cy="33718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翻译官</a:t>
            </a:r>
          </a:p>
        </p:txBody>
      </p:sp>
      <p:pic>
        <p:nvPicPr>
          <p:cNvPr id="6" name="图片 5" descr="31393935333435393b31393936353535363bcecabac5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81235" y="3029585"/>
            <a:ext cx="600075" cy="600075"/>
          </a:xfrm>
          <a:prstGeom prst="rect">
            <a:avLst/>
          </a:prstGeom>
          <a:scene3d>
            <a:camera prst="orthographicFront">
              <a:rot lat="0" lon="3600000" rev="0"/>
            </a:camera>
            <a:lightRig rig="threePt" dir="t"/>
          </a:scene3d>
        </p:spPr>
      </p:pic>
      <p:pic>
        <p:nvPicPr>
          <p:cNvPr id="5" name="图片 4" descr="01 (104)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3805" y="2795270"/>
            <a:ext cx="2105660" cy="21056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91565" y="5494020"/>
            <a:ext cx="1000823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200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计算机只认识二进制</a:t>
            </a:r>
            <a:r>
              <a:rPr lang="en-US" altLang="zh-CN" sz="3200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0</a:t>
            </a:r>
            <a:r>
              <a:rPr lang="zh-CN" altLang="en-US" sz="3200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和</a:t>
            </a:r>
            <a:r>
              <a:rPr lang="en-US" altLang="zh-CN" sz="3200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2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2)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1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2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ldLvl="0" animBg="1"/>
      <p:bldP spid="41" grpId="0"/>
      <p:bldP spid="43" grpId="0" bldLvl="0" animBg="1"/>
      <p:bldP spid="46" grpId="0" bldLvl="0" animBg="1"/>
      <p:bldP spid="47" grpId="0" bldLvl="0" animBg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什么是编程语言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56005" y="3137535"/>
            <a:ext cx="1000823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200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sym typeface="字语坊腹黑体" panose="02000503000000000000" charset="-122"/>
              </a:rPr>
              <a:t>人类翻译官无法沟通，那要怎么做才能和计算机交流呢？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4384040" y="4117975"/>
            <a:ext cx="3351530" cy="87820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>
                <a:latin typeface="阿里巴巴普惠体" panose="00020600040101010101" charset="-122"/>
                <a:ea typeface="阿里巴巴普惠体" panose="00020600040101010101" charset="-122"/>
              </a:rPr>
              <a:t>编程语言</a:t>
            </a:r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2510473" y="4329748"/>
            <a:ext cx="2238375" cy="2238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 flipH="1">
            <a:off x="7433628" y="4329748"/>
            <a:ext cx="2238375" cy="22383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2313536323733373b32313536323733353bbcc6cbe3bbfabdccd1a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3320" y="2555875"/>
            <a:ext cx="2370455" cy="2370455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什么是编程语言</a:t>
            </a:r>
          </a:p>
        </p:txBody>
      </p:sp>
      <p:sp>
        <p:nvSpPr>
          <p:cNvPr id="36" name="文本占位符 2"/>
          <p:cNvSpPr>
            <a:spLocks noGrp="1"/>
          </p:cNvSpPr>
          <p:nvPr/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以</a:t>
            </a:r>
            <a:r>
              <a:rPr lang="en-US" altLang="zh-CN"/>
              <a:t>Python</a:t>
            </a:r>
            <a:r>
              <a:rPr lang="zh-CN" altLang="en-US"/>
              <a:t>为例</a:t>
            </a:r>
          </a:p>
        </p:txBody>
      </p:sp>
      <p:pic>
        <p:nvPicPr>
          <p:cNvPr id="37" name="图片 36" descr="01 (8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" y="2689860"/>
            <a:ext cx="2317115" cy="2317115"/>
          </a:xfrm>
          <a:prstGeom prst="rect">
            <a:avLst/>
          </a:prstGeom>
        </p:spPr>
      </p:pic>
      <p:sp>
        <p:nvSpPr>
          <p:cNvPr id="39" name="云形标注 38"/>
          <p:cNvSpPr/>
          <p:nvPr/>
        </p:nvSpPr>
        <p:spPr>
          <a:xfrm>
            <a:off x="2820670" y="2333625"/>
            <a:ext cx="2223135" cy="775970"/>
          </a:xfrm>
          <a:prstGeom prst="cloudCallout">
            <a:avLst>
              <a:gd name="adj1" fmla="val -38232"/>
              <a:gd name="adj2" fmla="val 577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print(“</a:t>
            </a:r>
            <a:r>
              <a:rPr lang="zh-CN" altLang="en-US" sz="1600"/>
              <a:t>你很帅</a:t>
            </a:r>
            <a:r>
              <a:rPr lang="en-US" altLang="zh-CN" sz="1600"/>
              <a:t>”)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9182100" y="4926330"/>
            <a:ext cx="1572895" cy="33718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计算机</a:t>
            </a:r>
          </a:p>
        </p:txBody>
      </p:sp>
      <p:sp>
        <p:nvSpPr>
          <p:cNvPr id="43" name="云形标注 42"/>
          <p:cNvSpPr/>
          <p:nvPr/>
        </p:nvSpPr>
        <p:spPr>
          <a:xfrm>
            <a:off x="6459220" y="2253615"/>
            <a:ext cx="1901190" cy="775970"/>
          </a:xfrm>
          <a:prstGeom prst="cloudCallout">
            <a:avLst>
              <a:gd name="adj1" fmla="val -38232"/>
              <a:gd name="adj2" fmla="val 5777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010101</a:t>
            </a:r>
          </a:p>
          <a:p>
            <a:pPr algn="ctr"/>
            <a:r>
              <a:rPr lang="en-US"/>
              <a:t>101010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5309870" y="4669790"/>
            <a:ext cx="1572895" cy="33718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翻译程序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185910" y="2952750"/>
            <a:ext cx="1952625" cy="706755"/>
          </a:xfrm>
          <a:prstGeom prst="rect">
            <a:avLst/>
          </a:prstGeom>
          <a:noFill/>
          <a:scene3d>
            <a:camera prst="orthographicFront">
              <a:rot lat="600000" lon="3900000" rev="0"/>
            </a:camera>
            <a:lightRig rig="threePt" dir="t"/>
          </a:scene3d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solidFill>
                  <a:schemeClr val="accent2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你很帅</a:t>
            </a:r>
          </a:p>
        </p:txBody>
      </p:sp>
      <p:pic>
        <p:nvPicPr>
          <p:cNvPr id="10" name="图片 9" descr="32303236333630353b32303236333832363bb3ccd0f2b4fac2eb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96840" y="3109595"/>
            <a:ext cx="1798955" cy="179895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8360410" y="2253615"/>
            <a:ext cx="2120265" cy="1375410"/>
            <a:chOff x="13166" y="3549"/>
            <a:chExt cx="3339" cy="2166"/>
          </a:xfrm>
        </p:grpSpPr>
        <p:sp>
          <p:nvSpPr>
            <p:cNvPr id="11" name="云形标注 10"/>
            <p:cNvSpPr/>
            <p:nvPr/>
          </p:nvSpPr>
          <p:spPr>
            <a:xfrm>
              <a:off x="13166" y="3549"/>
              <a:ext cx="2994" cy="1222"/>
            </a:xfrm>
            <a:prstGeom prst="cloudCallout">
              <a:avLst>
                <a:gd name="adj1" fmla="val 12591"/>
                <a:gd name="adj2" fmla="val 6153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？？？？？</a:t>
              </a:r>
            </a:p>
          </p:txBody>
        </p:sp>
        <p:pic>
          <p:nvPicPr>
            <p:cNvPr id="12" name="图片 11" descr="31393935333435393b31393936353535363bcecabac5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5561" y="4771"/>
              <a:ext cx="945" cy="945"/>
            </a:xfrm>
            <a:prstGeom prst="rect">
              <a:avLst/>
            </a:prstGeom>
            <a:scene3d>
              <a:camera prst="orthographicFront">
                <a:rot lat="0" lon="3600000" rev="0"/>
              </a:camera>
              <a:lightRig rig="threePt" dir="t"/>
            </a:scene3d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3" grpId="0" animBg="1"/>
      <p:bldP spid="48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928870" y="2810510"/>
            <a:ext cx="5234940" cy="619760"/>
          </a:xfrm>
        </p:spPr>
        <p:txBody>
          <a:bodyPr/>
          <a:lstStyle/>
          <a:p>
            <a:pPr marL="0" indent="0" algn="l">
              <a:buNone/>
            </a:pPr>
            <a:r>
              <a:rPr lang="zh-CN" altLang="en-US"/>
              <a:t>在屏幕上显示你好帅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4928870" y="2408555"/>
            <a:ext cx="1040130" cy="56261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中文</a:t>
            </a:r>
          </a:p>
        </p:txBody>
      </p:sp>
      <p:sp>
        <p:nvSpPr>
          <p:cNvPr id="3" name="文本占位符 1"/>
          <p:cNvSpPr>
            <a:spLocks noGrp="1"/>
          </p:cNvSpPr>
          <p:nvPr/>
        </p:nvSpPr>
        <p:spPr>
          <a:xfrm>
            <a:off x="4879975" y="1189990"/>
            <a:ext cx="6661150" cy="1534795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219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为什么不直接把中文翻译成二进制呢？</a:t>
            </a:r>
          </a:p>
        </p:txBody>
      </p:sp>
      <p:sp>
        <p:nvSpPr>
          <p:cNvPr id="4" name="文本占位符 1"/>
          <p:cNvSpPr>
            <a:spLocks noGrp="1"/>
          </p:cNvSpPr>
          <p:nvPr/>
        </p:nvSpPr>
        <p:spPr>
          <a:xfrm>
            <a:off x="4928870" y="3318510"/>
            <a:ext cx="5234940" cy="61976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219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/>
              <a:t>把你好帅显示在屏幕上</a:t>
            </a:r>
          </a:p>
        </p:txBody>
      </p:sp>
      <p:sp>
        <p:nvSpPr>
          <p:cNvPr id="5" name="文本占位符 1"/>
          <p:cNvSpPr>
            <a:spLocks noGrp="1"/>
          </p:cNvSpPr>
          <p:nvPr/>
        </p:nvSpPr>
        <p:spPr>
          <a:xfrm>
            <a:off x="4928870" y="3843020"/>
            <a:ext cx="5234940" cy="61976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219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/>
              <a:t>快夸我帅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4928870" y="4462780"/>
            <a:ext cx="1040130" cy="56261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Python</a:t>
            </a:r>
          </a:p>
        </p:txBody>
      </p:sp>
      <p:sp>
        <p:nvSpPr>
          <p:cNvPr id="7" name="文本占位符 1"/>
          <p:cNvSpPr>
            <a:spLocks noGrp="1"/>
          </p:cNvSpPr>
          <p:nvPr/>
        </p:nvSpPr>
        <p:spPr>
          <a:xfrm>
            <a:off x="4928870" y="5025390"/>
            <a:ext cx="5234940" cy="61976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219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zh-CN" b="1">
                <a:solidFill>
                  <a:schemeClr val="accent3"/>
                </a:solidFill>
              </a:rPr>
              <a:t>print(“</a:t>
            </a:r>
            <a:r>
              <a:rPr lang="zh-CN" altLang="en-US" b="1">
                <a:solidFill>
                  <a:schemeClr val="accent3"/>
                </a:solidFill>
              </a:rPr>
              <a:t>你好帅</a:t>
            </a:r>
            <a:r>
              <a:rPr lang="en-US" altLang="zh-CN" b="1">
                <a:solidFill>
                  <a:schemeClr val="accent3"/>
                </a:solidFill>
              </a:rPr>
              <a:t>”)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8539480" y="4027805"/>
            <a:ext cx="3292475" cy="161734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自然语言远比编程语言复杂</a:t>
            </a:r>
          </a:p>
          <a:p>
            <a:pPr algn="ctr"/>
            <a:endParaRPr lang="zh-CN" altLang="en-US"/>
          </a:p>
          <a:p>
            <a:pPr algn="ctr"/>
            <a:r>
              <a:rPr lang="zh-CN" altLang="en-US"/>
              <a:t>编程语言语法</a:t>
            </a:r>
            <a:r>
              <a:rPr lang="en-US" altLang="zh-CN"/>
              <a:t>”</a:t>
            </a:r>
            <a:r>
              <a:rPr lang="zh-CN" altLang="en-US"/>
              <a:t>死板</a:t>
            </a:r>
            <a:r>
              <a:rPr lang="en-US" altLang="zh-CN"/>
              <a:t>”</a:t>
            </a:r>
          </a:p>
          <a:p>
            <a:pPr algn="ctr"/>
            <a:r>
              <a:rPr lang="en-US" altLang="zh-CN"/>
              <a:t>“</a:t>
            </a:r>
            <a:r>
              <a:rPr lang="zh-CN" altLang="en-US"/>
              <a:t>翻译官</a:t>
            </a:r>
            <a:r>
              <a:rPr lang="en-US" altLang="zh-CN"/>
              <a:t>”</a:t>
            </a:r>
            <a:r>
              <a:rPr lang="zh-CN" altLang="en-US"/>
              <a:t>更容易翻译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" grpId="1" build="p"/>
      <p:bldP spid="4" grpId="0"/>
      <p:bldP spid="4" grpId="1"/>
      <p:bldP spid="5" grpId="0"/>
      <p:bldP spid="5" grpId="1"/>
      <p:bldP spid="6" grpId="0" animBg="1"/>
      <p:bldP spid="6" grpId="1" animBg="1"/>
      <p:bldP spid="7" grpId="0"/>
      <p:bldP spid="7" grpId="1"/>
      <p:bldP spid="8" grpId="0" animBg="1"/>
      <p:bldP spid="8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5034280" y="1780540"/>
            <a:ext cx="6506210" cy="3662045"/>
          </a:xfrm>
        </p:spPr>
        <p:txBody>
          <a:bodyPr/>
          <a:lstStyle/>
          <a:p>
            <a:pPr lvl="1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1. 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什么是编程语言？</a:t>
            </a:r>
          </a:p>
          <a:p>
            <a:pPr lvl="1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accent2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  <a:sym typeface="纤黑体" panose="02000000000000000000" charset="-122"/>
              </a:rPr>
              <a:t>人类和计算机交流的一种专有领域语言</a:t>
            </a:r>
          </a:p>
          <a:p>
            <a:pPr lvl="1" algn="l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sz="18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</a:t>
            </a:r>
            <a:r>
              <a:rPr lang="zh-CN" altLang="en-US" sz="18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. 编程语言的工作原理？</a:t>
            </a:r>
          </a:p>
          <a:p>
            <a:pPr lvl="1" algn="l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1800" dirty="0">
                <a:solidFill>
                  <a:schemeClr val="accent2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  <a:sym typeface="纤黑体" panose="02000000000000000000" charset="-122"/>
              </a:rPr>
              <a:t>想法转换为编程语言代码</a:t>
            </a:r>
          </a:p>
          <a:p>
            <a:pPr lvl="1" algn="l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1800" dirty="0">
                <a:solidFill>
                  <a:schemeClr val="accent2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  <a:sym typeface="纤黑体" panose="02000000000000000000" charset="-122"/>
              </a:rPr>
              <a:t>通过翻译官（解释器）翻译成二进制提交计算机执行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39055" y="1267460"/>
            <a:ext cx="5760720" cy="955040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>
                <a:solidFill>
                  <a:srgbClr val="FF0000"/>
                </a:solidFill>
                <a:sym typeface="纤黑体" panose="02000000000000000000" charset="-122"/>
              </a:rPr>
              <a:t>0</a:t>
            </a:r>
            <a:r>
              <a:rPr lang="zh-CN" altLang="en-US" b="1">
                <a:solidFill>
                  <a:srgbClr val="FF0000"/>
                </a:solidFill>
                <a:sym typeface="纤黑体" panose="02000000000000000000" charset="-122"/>
              </a:rPr>
              <a:t>和</a:t>
            </a:r>
            <a:r>
              <a:rPr lang="en-US" altLang="zh-CN" b="1">
                <a:solidFill>
                  <a:srgbClr val="FF0000"/>
                </a:solidFill>
                <a:sym typeface="纤黑体" panose="02000000000000000000" charset="-122"/>
              </a:rPr>
              <a:t>1</a:t>
            </a:r>
            <a:r>
              <a:rPr lang="zh-CN" altLang="en-US" b="1">
                <a:solidFill>
                  <a:srgbClr val="FF0000"/>
                </a:solidFill>
                <a:sym typeface="纤黑体" panose="02000000000000000000" charset="-122"/>
              </a:rPr>
              <a:t>的二进制，真的能保存数据吗？</a:t>
            </a:r>
          </a:p>
          <a:p>
            <a:pPr marL="0" indent="0">
              <a:buNone/>
            </a:pPr>
            <a:r>
              <a:rPr lang="zh-CN" altLang="en-US" b="1">
                <a:solidFill>
                  <a:srgbClr val="FF0000"/>
                </a:solidFill>
                <a:sym typeface="纤黑体" panose="02000000000000000000" charset="-122"/>
              </a:rPr>
              <a:t>大家何不亲自动手尝试一下？</a:t>
            </a:r>
          </a:p>
        </p:txBody>
      </p:sp>
      <p:sp>
        <p:nvSpPr>
          <p:cNvPr id="6" name="TextBox 3"/>
          <p:cNvSpPr txBox="1"/>
          <p:nvPr/>
        </p:nvSpPr>
        <p:spPr>
          <a:xfrm>
            <a:off x="5252720" y="2414270"/>
            <a:ext cx="4619625" cy="203009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sz="1400" b="1">
                <a:solidFill>
                  <a:schemeClr val="tx1"/>
                </a:solidFill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111010011001101110110110 111001011001111110111010 111001111010000110000000 111001011010110110100110 01001001 01010100 111011111011110010001100 111001101001110010001000 111010001001011010101010 111010001011111110000111 111001001011100010000111 111011111011110010001100 111001011011000010110001 111001101001110110100101 111010011011101110010001 111010011010100110101100 111001111010100010001011 111001011011101010001111 111001011001000110011000</a:t>
            </a:r>
          </a:p>
        </p:txBody>
      </p:sp>
      <p:sp>
        <p:nvSpPr>
          <p:cNvPr id="3" name="文本框 2" descr="7b0a20202020227461726765744d6f64756c65223a202270726f636573734f6e6c696e65466f6e7473220a7d0a"/>
          <p:cNvSpPr txBox="1"/>
          <p:nvPr/>
        </p:nvSpPr>
        <p:spPr>
          <a:xfrm>
            <a:off x="5222875" y="4766945"/>
            <a:ext cx="4941570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sym typeface="纤黑体" panose="02000000000000000000" charset="-122"/>
              </a:rPr>
              <a:t>百度搜索：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sym typeface="纤黑体" panose="02000000000000000000" charset="-122"/>
              </a:rPr>
              <a:t>二进制转中文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sym typeface="纤黑体" panose="02000000000000000000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sym typeface="字语坊腹黑体" panose="02000503000000000000" charset="-122"/>
              </a:rPr>
              <a:t>大家试一试，这个二进制保存了什么信息？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720" y="2414270"/>
            <a:ext cx="5015865" cy="22104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dirty="0">
                <a:solidFill>
                  <a:schemeClr val="tx1"/>
                </a:solidFill>
                <a:sym typeface="+mn-ea"/>
              </a:rPr>
              <a:t>初识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endParaRPr lang="zh-CN" altLang="en-US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什么是编程语言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AD2B26"/>
                </a:solidFill>
                <a:sym typeface="+mn-ea"/>
              </a:rPr>
              <a:t>Python安装</a:t>
            </a:r>
          </a:p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zh-CN" altLang="en-US" sz="1400" b="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下载</a:t>
            </a:r>
            <a:endParaRPr lang="zh-CN" altLang="en-US" sz="1400" b="0" dirty="0">
              <a:solidFill>
                <a:schemeClr val="tx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纤黑体" panose="02000000000000000000" charset="-122"/>
            </a:endParaRPr>
          </a:p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zh-CN" altLang="en-US" sz="1400" b="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安装</a:t>
            </a:r>
          </a:p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zh-CN" altLang="en-US" sz="1400" b="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验证</a:t>
            </a:r>
            <a:endParaRPr lang="zh-CN" altLang="en-US" sz="1400" b="0" dirty="0">
              <a:solidFill>
                <a:schemeClr val="tx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第一个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程序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解释器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开发工具</a:t>
            </a:r>
            <a:endParaRPr lang="zh-CN" altLang="en-US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234061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125" y="1577340"/>
            <a:ext cx="6298565" cy="2499995"/>
          </a:xfrm>
        </p:spPr>
        <p:txBody>
          <a:bodyPr/>
          <a:lstStyle/>
          <a:p>
            <a:pPr marL="0" indent="0">
              <a:buNone/>
            </a:pPr>
            <a:r>
              <a:rPr lang="zh-CN" dirty="0">
                <a:solidFill>
                  <a:schemeClr val="tx1"/>
                </a:solidFill>
                <a:sym typeface="+mn-ea"/>
              </a:rPr>
              <a:t>完成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环境的安装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Python</a:t>
            </a:r>
            <a:r>
              <a:t>安装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1758315"/>
            <a:ext cx="10699115" cy="4117340"/>
          </a:xfrm>
        </p:spPr>
        <p:txBody>
          <a:bodyPr/>
          <a:lstStyle/>
          <a:p>
            <a:pPr>
              <a:buFont typeface="Arial" panose="020B0604020202020204" pitchFamily="34" charset="0"/>
            </a:pPr>
            <a:r>
              <a:rPr lang="zh-CN" altLang="en-US">
                <a:sym typeface="+mn-ea"/>
              </a:rPr>
              <a:t>想要使用</a:t>
            </a:r>
            <a:r>
              <a:rPr lang="en-US" altLang="zh-CN">
                <a:sym typeface="+mn-ea"/>
              </a:rPr>
              <a:t>Python</a:t>
            </a:r>
            <a:r>
              <a:rPr lang="zh-CN" altLang="en-US">
                <a:sym typeface="+mn-ea"/>
              </a:rPr>
              <a:t>语言编写程序，</a:t>
            </a:r>
            <a:r>
              <a:rPr lang="zh-CN" altLang="en-US"/>
              <a:t>我们必须下载</a:t>
            </a:r>
            <a:r>
              <a:rPr lang="en-US" altLang="zh-CN"/>
              <a:t>Python</a:t>
            </a:r>
            <a:r>
              <a:rPr lang="zh-CN" altLang="en-US"/>
              <a:t>安装包并配置</a:t>
            </a:r>
            <a:r>
              <a:rPr lang="en-US" altLang="zh-CN"/>
              <a:t>Python</a:t>
            </a:r>
            <a:r>
              <a:rPr lang="zh-CN" altLang="en-US"/>
              <a:t>环境，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Python</a:t>
            </a:r>
            <a:r>
              <a:rPr lang="zh-CN" altLang="en-US"/>
              <a:t>目前最新版本是：</a:t>
            </a:r>
            <a:r>
              <a:rPr lang="en-US" altLang="zh-CN"/>
              <a:t>3.10.4</a:t>
            </a:r>
            <a:r>
              <a:rPr lang="zh-CN" altLang="en-US"/>
              <a:t>（发布于</a:t>
            </a:r>
            <a:r>
              <a:rPr lang="en-US" altLang="zh-CN"/>
              <a:t>2022</a:t>
            </a:r>
            <a:r>
              <a:rPr lang="zh-CN" altLang="en-US"/>
              <a:t>年</a:t>
            </a:r>
            <a:r>
              <a:rPr lang="en-US" altLang="zh-CN"/>
              <a:t>3</a:t>
            </a:r>
            <a:r>
              <a:rPr lang="zh-CN" altLang="en-US"/>
              <a:t>月</a:t>
            </a:r>
            <a:r>
              <a:rPr lang="en-US" altLang="zh-CN"/>
              <a:t>24</a:t>
            </a:r>
            <a:r>
              <a:rPr lang="zh-CN" altLang="en-US"/>
              <a:t>日）</a:t>
            </a: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zh-CN" altLang="en-US"/>
              <a:t>本次课程就基于当前最新版本进行学习</a:t>
            </a:r>
          </a:p>
        </p:txBody>
      </p:sp>
      <p:sp>
        <p:nvSpPr>
          <p:cNvPr id="10" name="矩形 9"/>
          <p:cNvSpPr/>
          <p:nvPr/>
        </p:nvSpPr>
        <p:spPr>
          <a:xfrm>
            <a:off x="816291" y="1457098"/>
            <a:ext cx="1053296" cy="300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下载</a:t>
            </a:r>
          </a:p>
        </p:txBody>
      </p:sp>
      <p:pic>
        <p:nvPicPr>
          <p:cNvPr id="5" name="图片 4" descr="01 (4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155" y="5297805"/>
            <a:ext cx="1362710" cy="13627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75" y="3152775"/>
            <a:ext cx="8411845" cy="30530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AD2B26"/>
                </a:solidFill>
                <a:sym typeface="+mn-ea"/>
              </a:rPr>
              <a:t>初识Python</a:t>
            </a:r>
            <a:endParaRPr lang="zh-CN" altLang="en-US" dirty="0">
              <a:solidFill>
                <a:srgbClr val="AD2B26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什么是编程语言</a:t>
            </a:r>
            <a:endParaRPr lang="zh-CN" altLang="en-US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Python安装</a:t>
            </a: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第一个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程序</a:t>
            </a:r>
            <a:endParaRPr lang="zh-CN" altLang="en-US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解释器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开发工具</a:t>
            </a:r>
            <a:endParaRPr lang="zh-CN" altLang="en-US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9465" y="150749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Python</a:t>
            </a:r>
            <a:r>
              <a:t>安装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下载最新版</a:t>
            </a:r>
            <a:r>
              <a:rPr lang="en-US" altLang="zh-CN"/>
              <a:t>Python</a:t>
            </a:r>
          </a:p>
          <a:p>
            <a:r>
              <a:rPr lang="en-US" altLang="zh-CN"/>
              <a:t>https://www.python.org/downloads</a:t>
            </a: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点击即可下载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975" y="2526030"/>
            <a:ext cx="5954395" cy="270383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16291" y="1457098"/>
            <a:ext cx="1053296" cy="300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下载</a:t>
            </a:r>
          </a:p>
        </p:txBody>
      </p:sp>
      <p:pic>
        <p:nvPicPr>
          <p:cNvPr id="5" name="图片 4" descr="01 (44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2155" y="5297805"/>
            <a:ext cx="1362710" cy="136271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Python</a:t>
            </a:r>
            <a:r>
              <a:t>安装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双击打开下载的安装包（以</a:t>
            </a:r>
            <a:r>
              <a:rPr lang="en-US" altLang="zh-CN"/>
              <a:t>Windows</a:t>
            </a:r>
            <a:r>
              <a:rPr lang="zh-CN" altLang="en-US"/>
              <a:t>系统为例）</a:t>
            </a:r>
          </a:p>
          <a:p>
            <a:endParaRPr lang="zh-CN" altLang="en-US"/>
          </a:p>
        </p:txBody>
      </p:sp>
      <p:pic>
        <p:nvPicPr>
          <p:cNvPr id="5" name="图片 4" descr="C:\Users\caoyu\Desktop\1.png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2005" y="2158365"/>
            <a:ext cx="5582920" cy="3436620"/>
          </a:xfrm>
          <a:prstGeom prst="rect">
            <a:avLst/>
          </a:prstGeom>
        </p:spPr>
      </p:pic>
      <p:pic>
        <p:nvPicPr>
          <p:cNvPr id="6" name="图片 5" descr="C:\Users\caoyu\Desktop\2.png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02640" y="2158365"/>
            <a:ext cx="5582285" cy="3436620"/>
          </a:xfrm>
          <a:prstGeom prst="rect">
            <a:avLst/>
          </a:prstGeom>
        </p:spPr>
      </p:pic>
      <p:pic>
        <p:nvPicPr>
          <p:cNvPr id="7" name="图片 6" descr="C:\Users\caoyu\Desktop\3.png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01688" y="2158365"/>
            <a:ext cx="5725160" cy="3524885"/>
          </a:xfrm>
          <a:prstGeom prst="rect">
            <a:avLst/>
          </a:prstGeom>
        </p:spPr>
      </p:pic>
      <p:pic>
        <p:nvPicPr>
          <p:cNvPr id="8" name="图片 7" descr="C:\Users\caoyu\Desktop\4.png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02323" y="2158365"/>
            <a:ext cx="6068695" cy="3736340"/>
          </a:xfrm>
          <a:prstGeom prst="rect">
            <a:avLst/>
          </a:prstGeom>
        </p:spPr>
      </p:pic>
      <p:pic>
        <p:nvPicPr>
          <p:cNvPr id="9" name="图片 8" descr="C:\Users\caoyu\Desktop\图片1.png图片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03275" y="2158365"/>
            <a:ext cx="6067425" cy="371221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796606" y="1354863"/>
            <a:ext cx="1053296" cy="300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安装</a:t>
            </a:r>
          </a:p>
        </p:txBody>
      </p:sp>
      <p:pic>
        <p:nvPicPr>
          <p:cNvPr id="4" name="图片 3" descr="01 (50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25835" y="5663565"/>
            <a:ext cx="901700" cy="901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2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2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2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2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Python</a:t>
            </a:r>
            <a:r>
              <a:t>安装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点击左下角</a:t>
            </a:r>
            <a:r>
              <a:rPr lang="en-US" altLang="zh-CN"/>
              <a:t>windows</a:t>
            </a:r>
            <a:r>
              <a:rPr lang="zh-CN" altLang="en-US"/>
              <a:t>键</a:t>
            </a:r>
          </a:p>
          <a:p>
            <a:r>
              <a:rPr lang="zh-CN" altLang="en-US"/>
              <a:t>输入</a:t>
            </a:r>
            <a:r>
              <a:rPr lang="en-US" altLang="zh-CN"/>
              <a:t>: cmd</a:t>
            </a:r>
          </a:p>
          <a:p>
            <a:pPr algn="l"/>
            <a:r>
              <a:rPr lang="zh-CN" altLang="en-US"/>
              <a:t>打开“命令提示符”程序</a:t>
            </a:r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17" name="矩形 16"/>
          <p:cNvSpPr/>
          <p:nvPr/>
        </p:nvSpPr>
        <p:spPr>
          <a:xfrm>
            <a:off x="796606" y="1354863"/>
            <a:ext cx="1053296" cy="300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验证安装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315" y="1719580"/>
            <a:ext cx="542925" cy="419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90" y="2947035"/>
            <a:ext cx="3989705" cy="34982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61365" y="1773555"/>
            <a:ext cx="420624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在命令提示符程序内，输入：</a:t>
            </a:r>
            <a:r>
              <a:rPr lang="en-US" altLang="zh-CN" sz="1600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python </a:t>
            </a:r>
            <a:r>
              <a:rPr lang="zh-CN" altLang="en-US" sz="1600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并回车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425" y="2318385"/>
            <a:ext cx="4563745" cy="1272540"/>
          </a:xfrm>
          <a:prstGeom prst="rect">
            <a:avLst/>
          </a:prstGeom>
        </p:spPr>
      </p:pic>
      <p:pic>
        <p:nvPicPr>
          <p:cNvPr id="8" name="图片 7" descr="01 (132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080750" y="5697220"/>
            <a:ext cx="953770" cy="953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7" grpId="1" animBg="1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dirty="0">
                <a:solidFill>
                  <a:schemeClr val="tx1"/>
                </a:solidFill>
                <a:sym typeface="+mn-ea"/>
              </a:rPr>
              <a:t>初识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endParaRPr lang="zh-CN" altLang="en-US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什么是编程语言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AD2B26"/>
                </a:solidFill>
                <a:sym typeface="+mn-ea"/>
              </a:rPr>
              <a:t>Python安装（</a:t>
            </a:r>
            <a:r>
              <a:rPr lang="en-US" altLang="zh-CN" dirty="0">
                <a:solidFill>
                  <a:srgbClr val="AD2B26"/>
                </a:solidFill>
                <a:sym typeface="+mn-ea"/>
              </a:rPr>
              <a:t>MacOS</a:t>
            </a:r>
            <a:r>
              <a:rPr lang="zh-CN" altLang="en-US" dirty="0">
                <a:solidFill>
                  <a:srgbClr val="AD2B26"/>
                </a:solidFill>
                <a:sym typeface="+mn-ea"/>
              </a:rPr>
              <a:t>）</a:t>
            </a:r>
          </a:p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zh-CN" altLang="en-US" sz="1400" b="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下载</a:t>
            </a:r>
            <a:endParaRPr lang="zh-CN" altLang="en-US" sz="1400" b="0" dirty="0">
              <a:solidFill>
                <a:schemeClr val="tx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纤黑体" panose="02000000000000000000" charset="-122"/>
            </a:endParaRPr>
          </a:p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zh-CN" altLang="en-US" sz="1400" b="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安装</a:t>
            </a:r>
          </a:p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zh-CN" altLang="en-US" sz="1400" b="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验证</a:t>
            </a:r>
            <a:endParaRPr lang="zh-CN" altLang="en-US" sz="1400" b="0" dirty="0">
              <a:solidFill>
                <a:schemeClr val="tx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第一个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程序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解释器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开发工具</a:t>
            </a:r>
            <a:endParaRPr lang="zh-CN" altLang="en-US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465" y="234061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dirty="0">
                <a:solidFill>
                  <a:schemeClr val="tx1"/>
                </a:solidFill>
                <a:sym typeface="+mn-ea"/>
              </a:rPr>
              <a:t>初识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endParaRPr lang="zh-CN" altLang="en-US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什么是编程语言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AD2B26"/>
                </a:solidFill>
                <a:sym typeface="+mn-ea"/>
              </a:rPr>
              <a:t>Python安装（</a:t>
            </a:r>
            <a:r>
              <a:rPr lang="en-US" altLang="zh-CN" dirty="0">
                <a:solidFill>
                  <a:srgbClr val="AD2B26"/>
                </a:solidFill>
                <a:sym typeface="+mn-ea"/>
              </a:rPr>
              <a:t>Linux</a:t>
            </a:r>
            <a:r>
              <a:rPr lang="zh-CN" altLang="en-US" dirty="0">
                <a:solidFill>
                  <a:srgbClr val="AD2B26"/>
                </a:solidFill>
                <a:sym typeface="+mn-ea"/>
              </a:rPr>
              <a:t>）</a:t>
            </a:r>
          </a:p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zh-CN" altLang="en-US" sz="1400" b="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下载</a:t>
            </a:r>
            <a:endParaRPr lang="zh-CN" altLang="en-US" sz="1400" b="0" dirty="0">
              <a:solidFill>
                <a:schemeClr val="tx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纤黑体" panose="02000000000000000000" charset="-122"/>
            </a:endParaRPr>
          </a:p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zh-CN" altLang="en-US" sz="1400" b="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安装</a:t>
            </a:r>
          </a:p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zh-CN" altLang="en-US" sz="1400" b="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验证</a:t>
            </a:r>
            <a:endParaRPr lang="zh-CN" altLang="en-US" sz="1400" b="0" dirty="0">
              <a:solidFill>
                <a:schemeClr val="tx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第一个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程序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解释器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开发工具</a:t>
            </a:r>
            <a:endParaRPr lang="zh-CN" altLang="en-US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234061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724400" y="2842895"/>
            <a:ext cx="6298565" cy="2499995"/>
          </a:xfrm>
        </p:spPr>
        <p:txBody>
          <a:bodyPr/>
          <a:lstStyle/>
          <a:p>
            <a:pPr marL="0" indent="0">
              <a:buNone/>
            </a:pPr>
            <a:r>
              <a:rPr lang="zh-CN" dirty="0">
                <a:solidFill>
                  <a:schemeClr val="tx1"/>
                </a:solidFill>
                <a:sym typeface="+mn-ea"/>
              </a:rPr>
              <a:t>完成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环境的安装（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Linux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操作系统）</a:t>
            </a:r>
          </a:p>
          <a:p>
            <a:pPr marL="0" indent="0">
              <a:buNone/>
            </a:pPr>
            <a:r>
              <a:rPr lang="en-US" altLang="zh-CN" sz="1200" dirty="0">
                <a:solidFill>
                  <a:schemeClr val="tx1"/>
                </a:solidFill>
                <a:sym typeface="+mn-ea"/>
              </a:rPr>
              <a:t>			</a:t>
            </a:r>
            <a:r>
              <a:rPr lang="zh-CN" altLang="en-US" sz="1200" dirty="0">
                <a:solidFill>
                  <a:schemeClr val="tx1"/>
                </a:solidFill>
                <a:sym typeface="+mn-ea"/>
              </a:rPr>
              <a:t>基于</a:t>
            </a:r>
            <a:r>
              <a:rPr lang="en-US" altLang="zh-CN" sz="1200" dirty="0">
                <a:solidFill>
                  <a:schemeClr val="tx1"/>
                </a:solidFill>
                <a:sym typeface="+mn-ea"/>
              </a:rPr>
              <a:t>CentOS 7</a:t>
            </a:r>
          </a:p>
          <a:p>
            <a:pPr marL="0" indent="0">
              <a:buNone/>
            </a:pPr>
            <a:endParaRPr lang="en-US" altLang="zh-CN" sz="1200" dirty="0">
              <a:solidFill>
                <a:schemeClr val="tx1"/>
              </a:solidFill>
              <a:sym typeface="+mn-ea"/>
            </a:endParaRPr>
          </a:p>
          <a:p>
            <a:pPr marL="0" indent="0">
              <a:buNone/>
            </a:pPr>
            <a:r>
              <a:rPr lang="zh-CN" altLang="en-US" sz="1200" dirty="0">
                <a:solidFill>
                  <a:schemeClr val="tx1"/>
                </a:solidFill>
                <a:sym typeface="+mn-ea"/>
              </a:rPr>
              <a:t>提示：在</a:t>
            </a:r>
            <a:r>
              <a:rPr lang="en-US" altLang="zh-CN" sz="1200" dirty="0">
                <a:solidFill>
                  <a:schemeClr val="tx1"/>
                </a:solidFill>
                <a:sym typeface="+mn-ea"/>
              </a:rPr>
              <a:t>Linux</a:t>
            </a:r>
            <a:r>
              <a:rPr lang="zh-CN" altLang="en-US" sz="1200" dirty="0">
                <a:solidFill>
                  <a:schemeClr val="tx1"/>
                </a:solidFill>
                <a:sym typeface="+mn-ea"/>
              </a:rPr>
              <a:t>上安装</a:t>
            </a:r>
            <a:r>
              <a:rPr lang="en-US" altLang="zh-CN" sz="1200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sz="1200" dirty="0">
                <a:solidFill>
                  <a:schemeClr val="tx1"/>
                </a:solidFill>
                <a:sym typeface="+mn-ea"/>
              </a:rPr>
              <a:t>需要如下前置技能：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sym typeface="+mn-ea"/>
              </a:rPr>
              <a:t>有过</a:t>
            </a:r>
            <a:r>
              <a:rPr lang="en-US" altLang="zh-CN" sz="1200" dirty="0">
                <a:solidFill>
                  <a:schemeClr val="tx1"/>
                </a:solidFill>
                <a:sym typeface="+mn-ea"/>
              </a:rPr>
              <a:t>Linux</a:t>
            </a:r>
            <a:r>
              <a:rPr lang="zh-CN" altLang="en-US" sz="1200" dirty="0">
                <a:solidFill>
                  <a:schemeClr val="tx1"/>
                </a:solidFill>
                <a:sym typeface="+mn-ea"/>
              </a:rPr>
              <a:t>系统的使用经验，熟悉</a:t>
            </a:r>
            <a:r>
              <a:rPr lang="en-US" altLang="zh-CN" sz="1200" dirty="0">
                <a:solidFill>
                  <a:schemeClr val="tx1"/>
                </a:solidFill>
                <a:sym typeface="+mn-ea"/>
              </a:rPr>
              <a:t>Linux</a:t>
            </a:r>
            <a:r>
              <a:rPr lang="zh-CN" altLang="en-US" sz="1200" dirty="0">
                <a:solidFill>
                  <a:schemeClr val="tx1"/>
                </a:solidFill>
                <a:sym typeface="+mn-ea"/>
              </a:rPr>
              <a:t>操作系统的常见命令，如：</a:t>
            </a:r>
          </a:p>
          <a:p>
            <a:pPr marL="628650" lvl="2" indent="-171450" algn="l" defTabSz="914400">
              <a:lnSpc>
                <a:spcPct val="2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240" b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yum、cd、wget、</a:t>
            </a:r>
            <a:r>
              <a:rPr lang="en-US" altLang="zh-CN" sz="1240" b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vi</a:t>
            </a:r>
            <a:r>
              <a:rPr lang="zh-CN" altLang="en-US" sz="1240" b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编辑器、软链接等</a:t>
            </a:r>
          </a:p>
          <a:p>
            <a:pPr marL="0" indent="0">
              <a:buNone/>
            </a:pPr>
            <a:endParaRPr lang="zh-CN" altLang="en-US" sz="1200" b="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150" y="4580890"/>
            <a:ext cx="476250" cy="476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Python</a:t>
            </a:r>
            <a:r>
              <a:t>安装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/>
              <a:t>在</a:t>
            </a:r>
            <a:r>
              <a:rPr lang="en-US" altLang="zh-CN"/>
              <a:t>Linux</a:t>
            </a:r>
            <a:r>
              <a:rPr lang="zh-CN" altLang="en-US"/>
              <a:t>上安装</a:t>
            </a:r>
            <a:r>
              <a:rPr lang="en-US" altLang="zh-CN"/>
              <a:t>Python</a:t>
            </a:r>
            <a:r>
              <a:rPr lang="zh-CN" altLang="en-US"/>
              <a:t>需要先安装前置依赖程序。</a:t>
            </a:r>
          </a:p>
          <a:p>
            <a:r>
              <a:rPr lang="zh-CN" altLang="en-US"/>
              <a:t>登陆到</a:t>
            </a:r>
            <a:r>
              <a:rPr lang="en-US" altLang="zh-CN"/>
              <a:t>Linux</a:t>
            </a:r>
            <a:r>
              <a:rPr lang="zh-CN" altLang="en-US"/>
              <a:t>中，使用</a:t>
            </a:r>
            <a:r>
              <a:rPr lang="en-US" altLang="zh-CN"/>
              <a:t>yum</a:t>
            </a:r>
            <a:r>
              <a:rPr lang="zh-CN" altLang="en-US"/>
              <a:t>程序进行依赖程序安装，执行如下命令：</a:t>
            </a: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96606" y="1354863"/>
            <a:ext cx="1053296" cy="300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下载</a:t>
            </a:r>
          </a:p>
        </p:txBody>
      </p:sp>
      <p:pic>
        <p:nvPicPr>
          <p:cNvPr id="4" name="图片 3" descr="01 (50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835" y="5663565"/>
            <a:ext cx="901700" cy="901700"/>
          </a:xfrm>
          <a:prstGeom prst="rect">
            <a:avLst/>
          </a:prstGeom>
        </p:spPr>
      </p:pic>
      <p:sp>
        <p:nvSpPr>
          <p:cNvPr id="12" name="TextBox 3"/>
          <p:cNvSpPr txBox="1"/>
          <p:nvPr/>
        </p:nvSpPr>
        <p:spPr>
          <a:xfrm>
            <a:off x="796290" y="2836545"/>
            <a:ext cx="10613390" cy="46037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1200">
                <a:solidFill>
                  <a:schemeClr val="tx1"/>
                </a:solidFill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yum install wget zlib-devel bzip2-devel openssl-devel ncurses-devel sqlite-devel readline-devel tk-devel gcc make zlib zlib-devel libffi-devel -y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Python</a:t>
            </a:r>
            <a:r>
              <a:t>安装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下载最新版</a:t>
            </a:r>
            <a:r>
              <a:rPr lang="en-US" altLang="zh-CN"/>
              <a:t>Python</a:t>
            </a:r>
          </a:p>
          <a:p>
            <a:r>
              <a:rPr lang="en-US" altLang="zh-CN"/>
              <a:t>https://www.python.org/downloads</a:t>
            </a: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找到</a:t>
            </a:r>
            <a:r>
              <a:rPr lang="en-US" altLang="zh-CN"/>
              <a:t>Linux</a:t>
            </a:r>
            <a:r>
              <a:rPr lang="zh-CN" altLang="en-US"/>
              <a:t>系统按钮，</a:t>
            </a:r>
            <a:r>
              <a:rPr lang="zh-CN"/>
              <a:t>并点击</a:t>
            </a:r>
          </a:p>
        </p:txBody>
      </p:sp>
      <p:sp>
        <p:nvSpPr>
          <p:cNvPr id="10" name="矩形 9"/>
          <p:cNvSpPr/>
          <p:nvPr/>
        </p:nvSpPr>
        <p:spPr>
          <a:xfrm>
            <a:off x="816291" y="1457098"/>
            <a:ext cx="1053296" cy="300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下载</a:t>
            </a:r>
          </a:p>
        </p:txBody>
      </p:sp>
      <p:pic>
        <p:nvPicPr>
          <p:cNvPr id="5" name="图片 4" descr="01 (44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892155" y="5297805"/>
            <a:ext cx="1362710" cy="13627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15975" y="2656840"/>
            <a:ext cx="6426200" cy="264096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Python</a:t>
            </a:r>
            <a:r>
              <a:t>安装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点击后在弹出的网页内</a:t>
            </a:r>
          </a:p>
          <a:p>
            <a:r>
              <a:rPr lang="zh-CN" altLang="en-US"/>
              <a:t>点击最新的</a:t>
            </a:r>
            <a:r>
              <a:rPr lang="en-US" altLang="zh-CN"/>
              <a:t>python3.10.4</a:t>
            </a:r>
            <a:r>
              <a:rPr lang="zh-CN" altLang="en-US"/>
              <a:t>的按钮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/>
          </a:p>
        </p:txBody>
      </p:sp>
      <p:sp>
        <p:nvSpPr>
          <p:cNvPr id="10" name="矩形 9"/>
          <p:cNvSpPr/>
          <p:nvPr/>
        </p:nvSpPr>
        <p:spPr>
          <a:xfrm>
            <a:off x="816291" y="1457098"/>
            <a:ext cx="1053296" cy="300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下载</a:t>
            </a:r>
          </a:p>
        </p:txBody>
      </p:sp>
      <p:pic>
        <p:nvPicPr>
          <p:cNvPr id="5" name="图片 4" descr="01 (44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892155" y="5297805"/>
            <a:ext cx="1362710" cy="13627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975" y="2548890"/>
            <a:ext cx="5207635" cy="243332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Python</a:t>
            </a:r>
            <a:r>
              <a:t>安装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拖动网页到最下方，如下图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找到</a:t>
            </a:r>
            <a:r>
              <a:rPr lang="en-US" altLang="zh-CN"/>
              <a:t>Gzipped source tarball</a:t>
            </a:r>
            <a:r>
              <a:rPr lang="zh-CN" altLang="en-US"/>
              <a:t>按钮，点击右键，选择复制链接</a:t>
            </a: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16291" y="1457098"/>
            <a:ext cx="1053296" cy="300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下载</a:t>
            </a:r>
          </a:p>
        </p:txBody>
      </p:sp>
      <p:pic>
        <p:nvPicPr>
          <p:cNvPr id="5" name="图片 4" descr="01 (44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892155" y="5297805"/>
            <a:ext cx="1362710" cy="13627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975" y="2148205"/>
            <a:ext cx="5107305" cy="17183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975" y="4183380"/>
            <a:ext cx="2145665" cy="21183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743557" y="1467371"/>
            <a:ext cx="10726420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rgbClr val="262626"/>
                </a:solidFill>
                <a:ea typeface="Alibaba PuHuiTi R" pitchFamily="18" charset="-122"/>
              </a:rPr>
              <a:t>1989</a:t>
            </a:r>
            <a:r>
              <a:rPr lang="zh-CN" altLang="en-US" sz="1600" dirty="0">
                <a:solidFill>
                  <a:srgbClr val="262626"/>
                </a:solidFill>
                <a:ea typeface="Alibaba PuHuiTi R" pitchFamily="18" charset="-122"/>
              </a:rPr>
              <a:t>年，为了</a:t>
            </a:r>
            <a:r>
              <a:rPr lang="zh-CN" altLang="en-US" sz="2400" b="1" dirty="0">
                <a:solidFill>
                  <a:schemeClr val="accent2"/>
                </a:solidFill>
                <a:ea typeface="Alibaba PuHuiTi R" pitchFamily="18" charset="-122"/>
              </a:rPr>
              <a:t>打发</a:t>
            </a:r>
            <a:r>
              <a:rPr lang="zh-CN" altLang="en-US" sz="1600" dirty="0">
                <a:solidFill>
                  <a:srgbClr val="262626"/>
                </a:solidFill>
                <a:ea typeface="Alibaba PuHuiTi R" pitchFamily="18" charset="-122"/>
              </a:rPr>
              <a:t>圣诞节假期，Gudio van Rossum吉多·</a:t>
            </a:r>
            <a:r>
              <a:rPr lang="zh-CN" altLang="en-US" sz="1600" dirty="0">
                <a:solidFill>
                  <a:srgbClr val="C00000"/>
                </a:solidFill>
                <a:ea typeface="Alibaba PuHuiTi R" pitchFamily="18" charset="-122"/>
              </a:rPr>
              <a:t> </a:t>
            </a:r>
            <a:r>
              <a:rPr lang="zh-CN" altLang="en-US" sz="1600" dirty="0">
                <a:ea typeface="Alibaba PuHuiTi R" pitchFamily="18" charset="-122"/>
              </a:rPr>
              <a:t>范罗苏姆（龟叔）决心开发一个新的解释程序（</a:t>
            </a:r>
            <a:r>
              <a:rPr lang="en-US" altLang="zh-CN" sz="1600" dirty="0">
                <a:ea typeface="Alibaba PuHuiTi R" pitchFamily="18" charset="-122"/>
              </a:rPr>
              <a:t>Python</a:t>
            </a:r>
            <a:r>
              <a:rPr lang="zh-CN" altLang="en-US" sz="1600" dirty="0">
                <a:ea typeface="Alibaba PuHuiTi R" pitchFamily="18" charset="-122"/>
              </a:rPr>
              <a:t>雏形）</a:t>
            </a:r>
            <a:endParaRPr lang="en-US" altLang="zh-CN" sz="1600" dirty="0">
              <a:solidFill>
                <a:srgbClr val="C00000"/>
              </a:solidFill>
              <a:ea typeface="Alibaba PuHuiTi R" pitchFamily="18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rgbClr val="262626"/>
                </a:solidFill>
                <a:ea typeface="Alibaba PuHuiTi R" pitchFamily="18" charset="-122"/>
              </a:rPr>
              <a:t>1991</a:t>
            </a:r>
            <a:r>
              <a:rPr lang="zh-CN" altLang="en-US" sz="1600" dirty="0">
                <a:solidFill>
                  <a:srgbClr val="262626"/>
                </a:solidFill>
                <a:ea typeface="Alibaba PuHuiTi R" pitchFamily="18" charset="-122"/>
              </a:rPr>
              <a:t>年，第一个</a:t>
            </a:r>
            <a:r>
              <a:rPr lang="en-GB" altLang="zh-CN" sz="1600" dirty="0">
                <a:solidFill>
                  <a:srgbClr val="262626"/>
                </a:solidFill>
                <a:ea typeface="Alibaba PuHuiTi R" pitchFamily="18" charset="-122"/>
              </a:rPr>
              <a:t>Python</a:t>
            </a:r>
            <a:r>
              <a:rPr lang="zh-CN" altLang="en-US" sz="1600" dirty="0">
                <a:solidFill>
                  <a:srgbClr val="262626"/>
                </a:solidFill>
                <a:ea typeface="Alibaba PuHuiTi R" pitchFamily="18" charset="-122"/>
              </a:rPr>
              <a:t>解释器诞生</a:t>
            </a:r>
            <a:endParaRPr lang="en-GB" altLang="zh-CN" sz="1600" dirty="0">
              <a:solidFill>
                <a:srgbClr val="262626"/>
              </a:solidFill>
              <a:ea typeface="Alibaba PuHuiTi R" pitchFamily="18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1600" dirty="0">
                <a:solidFill>
                  <a:srgbClr val="262626"/>
                </a:solidFill>
                <a:ea typeface="Alibaba PuHuiTi R" pitchFamily="18" charset="-122"/>
              </a:rPr>
              <a:t>Python</a:t>
            </a:r>
            <a:r>
              <a:rPr lang="zh-CN" altLang="en-US" sz="1600" dirty="0">
                <a:solidFill>
                  <a:srgbClr val="262626"/>
                </a:solidFill>
                <a:ea typeface="Alibaba PuHuiTi R" pitchFamily="18" charset="-122"/>
              </a:rPr>
              <a:t>这个名字，来自</a:t>
            </a:r>
            <a:r>
              <a:rPr lang="zh-CN" altLang="en-US" sz="1600" dirty="0">
                <a:solidFill>
                  <a:srgbClr val="C00000"/>
                </a:solidFill>
                <a:ea typeface="Alibaba PuHuiTi R" pitchFamily="18" charset="-122"/>
              </a:rPr>
              <a:t>龟叔</a:t>
            </a:r>
            <a:r>
              <a:rPr lang="zh-CN" altLang="en-US" sz="1600" dirty="0">
                <a:solidFill>
                  <a:srgbClr val="262626"/>
                </a:solidFill>
                <a:ea typeface="Alibaba PuHuiTi R" pitchFamily="18" charset="-122"/>
              </a:rPr>
              <a:t>所挚爱的电视剧</a:t>
            </a:r>
            <a:r>
              <a:rPr lang="en-GB" altLang="zh-CN" sz="1600" dirty="0">
                <a:solidFill>
                  <a:srgbClr val="262626"/>
                </a:solidFill>
                <a:ea typeface="Alibaba PuHuiTi R" pitchFamily="18" charset="-122"/>
              </a:rPr>
              <a:t>Monty Python's Flying Circus</a:t>
            </a:r>
            <a:endParaRPr lang="zh-CN" altLang="en-US" sz="1600" dirty="0">
              <a:solidFill>
                <a:srgbClr val="262626"/>
              </a:solidFill>
              <a:ea typeface="Alibaba PuHuiTi R" pitchFamily="18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397" y="2912169"/>
            <a:ext cx="4067548" cy="2960153"/>
          </a:xfrm>
          <a:prstGeom prst="rect">
            <a:avLst/>
          </a:prstGeom>
        </p:spPr>
      </p:pic>
      <p:sp>
        <p:nvSpPr>
          <p:cNvPr id="3" name="文本占位符 1"/>
          <p:cNvSpPr>
            <a:spLocks noGrp="1"/>
          </p:cNvSpPr>
          <p:nvPr/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Python</a:t>
            </a:r>
            <a:r>
              <a:t>的起源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504940" y="3804920"/>
            <a:ext cx="315785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闲着没事的程序员是有多虎？</a:t>
            </a:r>
          </a:p>
        </p:txBody>
      </p:sp>
      <p:pic>
        <p:nvPicPr>
          <p:cNvPr id="5" name="图片 4" descr="01 (150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5130" y="3867785"/>
            <a:ext cx="2641600" cy="2641600"/>
          </a:xfrm>
          <a:prstGeom prst="rect">
            <a:avLst/>
          </a:prstGeom>
        </p:spPr>
      </p:pic>
      <p:pic>
        <p:nvPicPr>
          <p:cNvPr id="102" name="图片 101"/>
          <p:cNvPicPr/>
          <p:nvPr/>
        </p:nvPicPr>
        <p:blipFill>
          <a:blip r:embed="rId4"/>
          <a:stretch>
            <a:fillRect/>
          </a:stretch>
        </p:blipFill>
        <p:spPr>
          <a:xfrm>
            <a:off x="5791200" y="2851150"/>
            <a:ext cx="2315845" cy="3321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/>
          <p:nvPr/>
        </p:nvPicPr>
        <p:blipFill>
          <a:blip r:embed="rId5"/>
          <a:stretch>
            <a:fillRect/>
          </a:stretch>
        </p:blipFill>
        <p:spPr>
          <a:xfrm>
            <a:off x="5791200" y="4594860"/>
            <a:ext cx="2283460" cy="645795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2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2)">
                                      <p:cBhvr>
                                        <p:cTn id="1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Python</a:t>
            </a:r>
            <a:r>
              <a:t>安装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/>
              <a:t>进入到</a:t>
            </a:r>
            <a:r>
              <a:rPr lang="en-US" altLang="zh-CN"/>
              <a:t>Linux</a:t>
            </a:r>
            <a:r>
              <a:rPr lang="zh-CN" altLang="en-US"/>
              <a:t>系统内，使用</a:t>
            </a:r>
            <a:r>
              <a:rPr lang="en-US" altLang="zh-CN"/>
              <a:t>wget</a:t>
            </a:r>
            <a:r>
              <a:rPr lang="zh-CN" altLang="en-US"/>
              <a:t>命令，粘贴复制的下载链接，进行下载：</a:t>
            </a:r>
          </a:p>
          <a:p>
            <a:r>
              <a:rPr lang="zh-CN" altLang="en-US"/>
              <a:t>执行下载：</a:t>
            </a:r>
          </a:p>
          <a:p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96606" y="1354863"/>
            <a:ext cx="1053296" cy="300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下载</a:t>
            </a:r>
          </a:p>
        </p:txBody>
      </p:sp>
      <p:pic>
        <p:nvPicPr>
          <p:cNvPr id="4" name="图片 3" descr="01 (50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835" y="5663565"/>
            <a:ext cx="901700" cy="901700"/>
          </a:xfrm>
          <a:prstGeom prst="rect">
            <a:avLst/>
          </a:prstGeom>
        </p:spPr>
      </p:pic>
      <p:sp>
        <p:nvSpPr>
          <p:cNvPr id="12" name="TextBox 3"/>
          <p:cNvSpPr txBox="1"/>
          <p:nvPr/>
        </p:nvSpPr>
        <p:spPr>
          <a:xfrm>
            <a:off x="796290" y="2903855"/>
            <a:ext cx="6231890" cy="46037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1200" b="1">
                <a:solidFill>
                  <a:schemeClr val="tx1"/>
                </a:solidFill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cd ~</a:t>
            </a:r>
          </a:p>
          <a:p>
            <a:pPr algn="l"/>
            <a:r>
              <a:rPr lang="en-US" sz="1200" b="1" dirty="0">
                <a:solidFill>
                  <a:schemeClr val="tx1"/>
                </a:solidFill>
                <a:latin typeface="Alibaba PuHuiTi Bold" panose="00020600040101010101" charset="-122"/>
                <a:ea typeface="Alibaba PuHuiTi Bold" panose="00020600040101010101" charset="-122"/>
                <a:cs typeface="阿里巴巴普惠体" panose="00020600040101010101" charset="-122"/>
                <a:sym typeface="+mn-ea"/>
              </a:rPr>
              <a:t>wget https://www.python.org/ftp/python/3.10.4/Python-3.10.4.tgz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90" y="3478530"/>
            <a:ext cx="6183630" cy="134493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Python</a:t>
            </a:r>
            <a:r>
              <a:t>安装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/>
              <a:t>下载完成后，即可看到已下载好的安装包文件：</a:t>
            </a:r>
          </a:p>
          <a:p>
            <a:endParaRPr lang="zh-CN"/>
          </a:p>
          <a:p>
            <a:endParaRPr lang="zh-CN"/>
          </a:p>
          <a:p>
            <a:endParaRPr lang="zh-CN"/>
          </a:p>
          <a:p>
            <a:r>
              <a:rPr lang="zh-CN"/>
              <a:t>解压安装包，执行：</a:t>
            </a:r>
          </a:p>
          <a:p>
            <a:endParaRPr lang="zh-CN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96606" y="1354863"/>
            <a:ext cx="1053296" cy="300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安装</a:t>
            </a:r>
          </a:p>
        </p:txBody>
      </p:sp>
      <p:pic>
        <p:nvPicPr>
          <p:cNvPr id="4" name="图片 3" descr="01 (50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835" y="5663565"/>
            <a:ext cx="901700" cy="901700"/>
          </a:xfrm>
          <a:prstGeom prst="rect">
            <a:avLst/>
          </a:prstGeom>
        </p:spPr>
      </p:pic>
      <p:sp>
        <p:nvSpPr>
          <p:cNvPr id="8" name="TextBox 3"/>
          <p:cNvSpPr txBox="1"/>
          <p:nvPr/>
        </p:nvSpPr>
        <p:spPr>
          <a:xfrm>
            <a:off x="796290" y="3745230"/>
            <a:ext cx="6231890" cy="27559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1200" b="1">
                <a:solidFill>
                  <a:schemeClr val="tx1"/>
                </a:solidFill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tar -xvf Python-3.10.4.tgz</a:t>
            </a:r>
            <a:endParaRPr lang="en-US" sz="1200" b="1" dirty="0">
              <a:solidFill>
                <a:schemeClr val="tx1"/>
              </a:solidFill>
              <a:latin typeface="Alibaba PuHuiTi Bold" panose="00020600040101010101" charset="-122"/>
              <a:ea typeface="Alibaba PuHuiTi Bold" panose="00020600040101010101" charset="-122"/>
              <a:cs typeface="阿里巴巴普惠体" panose="00020600040101010101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90" y="2087880"/>
            <a:ext cx="4777740" cy="8826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90" y="4132580"/>
            <a:ext cx="5972175" cy="11811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Python</a:t>
            </a:r>
            <a:r>
              <a:t>安装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切换目录到解压后的</a:t>
            </a:r>
            <a:r>
              <a:rPr lang="en-US" altLang="zh-CN"/>
              <a:t>Python</a:t>
            </a:r>
            <a:r>
              <a:rPr lang="zh-CN" altLang="en-US"/>
              <a:t>安装文件夹：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配置</a:t>
            </a:r>
          </a:p>
          <a:p>
            <a:endParaRPr lang="zh-CN" altLang="en-US"/>
          </a:p>
          <a:p>
            <a:r>
              <a:rPr lang="zh-CN" altLang="en-US" sz="1200"/>
              <a:t>大约耗时</a:t>
            </a:r>
            <a:r>
              <a:rPr lang="en-US" altLang="zh-CN" sz="1200"/>
              <a:t>30</a:t>
            </a:r>
            <a:r>
              <a:rPr lang="zh-CN" altLang="en-US" sz="1200"/>
              <a:t>秒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编译</a:t>
            </a:r>
          </a:p>
          <a:p>
            <a:endParaRPr lang="zh-CN" altLang="en-US"/>
          </a:p>
          <a:p>
            <a:r>
              <a:rPr lang="zh-CN" altLang="en-US" sz="1200"/>
              <a:t>大约耗时</a:t>
            </a:r>
            <a:r>
              <a:rPr lang="en-US" altLang="zh-CN" sz="1200"/>
              <a:t>10</a:t>
            </a:r>
            <a:r>
              <a:rPr lang="zh-CN" altLang="en-US" sz="1200"/>
              <a:t>分钟，请耐心等待</a:t>
            </a:r>
          </a:p>
        </p:txBody>
      </p:sp>
      <p:sp>
        <p:nvSpPr>
          <p:cNvPr id="17" name="矩形 16"/>
          <p:cNvSpPr/>
          <p:nvPr/>
        </p:nvSpPr>
        <p:spPr>
          <a:xfrm>
            <a:off x="796606" y="1354863"/>
            <a:ext cx="1053296" cy="300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安装</a:t>
            </a:r>
          </a:p>
        </p:txBody>
      </p:sp>
      <p:pic>
        <p:nvPicPr>
          <p:cNvPr id="4" name="图片 3" descr="01 (50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835" y="5663565"/>
            <a:ext cx="901700" cy="901700"/>
          </a:xfrm>
          <a:prstGeom prst="rect">
            <a:avLst/>
          </a:prstGeom>
        </p:spPr>
      </p:pic>
      <p:sp>
        <p:nvSpPr>
          <p:cNvPr id="8" name="TextBox 3"/>
          <p:cNvSpPr txBox="1"/>
          <p:nvPr/>
        </p:nvSpPr>
        <p:spPr>
          <a:xfrm>
            <a:off x="796290" y="2185670"/>
            <a:ext cx="6231890" cy="46037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1200" b="1">
                <a:solidFill>
                  <a:schemeClr val="tx1"/>
                </a:solidFill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# </a:t>
            </a:r>
            <a:r>
              <a:rPr lang="zh-CN" altLang="en-US" sz="1200" b="1">
                <a:solidFill>
                  <a:schemeClr val="tx1"/>
                </a:solidFill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切换目录</a:t>
            </a:r>
            <a:endParaRPr lang="en-US" sz="1200" b="1">
              <a:solidFill>
                <a:schemeClr val="tx1"/>
              </a:solidFill>
              <a:latin typeface="Alibaba PuHuiTi Bold" panose="00020600040101010101" charset="-122"/>
              <a:ea typeface="Alibaba PuHuiTi Bold" panose="00020600040101010101" charset="-122"/>
              <a:sym typeface="+mn-ea"/>
            </a:endParaRPr>
          </a:p>
          <a:p>
            <a:pPr algn="l"/>
            <a:r>
              <a:rPr lang="en-US" sz="1200" b="1">
                <a:solidFill>
                  <a:schemeClr val="tx1"/>
                </a:solidFill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cd Python-3.10.4</a:t>
            </a:r>
            <a:endParaRPr lang="en-US" sz="1200" b="1" dirty="0">
              <a:solidFill>
                <a:schemeClr val="tx1"/>
              </a:solidFill>
              <a:latin typeface="Alibaba PuHuiTi Bold" panose="00020600040101010101" charset="-122"/>
              <a:ea typeface="Alibaba PuHuiTi Bold" panose="00020600040101010101" charset="-122"/>
              <a:cs typeface="阿里巴巴普惠体" panose="00020600040101010101" charset="-122"/>
              <a:sym typeface="+mn-ea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796290" y="3362325"/>
            <a:ext cx="6231890" cy="27559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1200" b="1">
                <a:solidFill>
                  <a:schemeClr val="tx1"/>
                </a:solidFill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./configure --prefix=/usr/local/python3.10.4</a:t>
            </a:r>
          </a:p>
        </p:txBody>
      </p:sp>
      <p:sp>
        <p:nvSpPr>
          <p:cNvPr id="7" name="TextBox 3"/>
          <p:cNvSpPr txBox="1"/>
          <p:nvPr/>
        </p:nvSpPr>
        <p:spPr>
          <a:xfrm>
            <a:off x="796290" y="4598035"/>
            <a:ext cx="6231890" cy="27559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1200" b="1">
                <a:solidFill>
                  <a:schemeClr val="tx1"/>
                </a:solidFill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make &amp;&amp; make install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Python</a:t>
            </a:r>
            <a:r>
              <a:t>安装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/>
              <a:t>编译完成后，可以配置软链接，方便快速使用</a:t>
            </a:r>
            <a:r>
              <a:rPr lang="en-US" altLang="zh-CN"/>
              <a:t>python</a:t>
            </a:r>
            <a:r>
              <a:rPr lang="zh-CN" altLang="en-US"/>
              <a:t>：</a:t>
            </a:r>
          </a:p>
          <a:p>
            <a:endParaRPr lang="zh-CN" altLang="en-US" sz="1200"/>
          </a:p>
          <a:p>
            <a:pPr algn="l">
              <a:buClrTx/>
              <a:buSzTx/>
            </a:pPr>
            <a:r>
              <a:rPr lang="zh-CN" sz="1600"/>
              <a:t>执行：</a:t>
            </a:r>
          </a:p>
          <a:p>
            <a:pPr algn="l">
              <a:buClrTx/>
              <a:buSzTx/>
            </a:pPr>
            <a:endParaRPr lang="zh-CN" sz="1600"/>
          </a:p>
          <a:p>
            <a:endParaRPr lang="zh-CN" altLang="en-US" sz="1200"/>
          </a:p>
        </p:txBody>
      </p:sp>
      <p:sp>
        <p:nvSpPr>
          <p:cNvPr id="17" name="矩形 16"/>
          <p:cNvSpPr/>
          <p:nvPr/>
        </p:nvSpPr>
        <p:spPr>
          <a:xfrm>
            <a:off x="796606" y="1354863"/>
            <a:ext cx="1053296" cy="300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安装</a:t>
            </a:r>
          </a:p>
        </p:txBody>
      </p:sp>
      <p:pic>
        <p:nvPicPr>
          <p:cNvPr id="4" name="图片 3" descr="01 (50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835" y="5663565"/>
            <a:ext cx="901700" cy="901700"/>
          </a:xfrm>
          <a:prstGeom prst="rect">
            <a:avLst/>
          </a:prstGeom>
        </p:spPr>
      </p:pic>
      <p:sp>
        <p:nvSpPr>
          <p:cNvPr id="7" name="TextBox 3"/>
          <p:cNvSpPr txBox="1"/>
          <p:nvPr/>
        </p:nvSpPr>
        <p:spPr>
          <a:xfrm>
            <a:off x="796290" y="2872105"/>
            <a:ext cx="6231890" cy="101473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zh-CN" sz="1200">
                <a:solidFill>
                  <a:schemeClr val="tx1"/>
                </a:solidFill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# </a:t>
            </a:r>
            <a:r>
              <a:rPr lang="zh-CN" altLang="en-US" sz="1200">
                <a:solidFill>
                  <a:schemeClr val="tx1"/>
                </a:solidFill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删除系统自带的</a:t>
            </a:r>
            <a:r>
              <a:rPr lang="zh-CN" altLang="en-US" sz="1200"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老版本</a:t>
            </a:r>
            <a:r>
              <a:rPr lang="en-US" altLang="zh-CN" sz="1200"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(python2)</a:t>
            </a:r>
            <a:r>
              <a:rPr lang="zh-CN" altLang="en-US" sz="1200">
                <a:solidFill>
                  <a:schemeClr val="tx1"/>
                </a:solidFill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的软链接</a:t>
            </a:r>
            <a:endParaRPr lang="en-US" altLang="zh-CN" sz="1200">
              <a:solidFill>
                <a:schemeClr val="tx1"/>
              </a:solidFill>
              <a:latin typeface="Alibaba PuHuiTi Bold" panose="00020600040101010101" charset="-122"/>
              <a:ea typeface="Alibaba PuHuiTi Bold" panose="00020600040101010101" charset="-122"/>
              <a:sym typeface="+mn-ea"/>
            </a:endParaRPr>
          </a:p>
          <a:p>
            <a:pPr algn="l"/>
            <a:r>
              <a:rPr lang="en-US" altLang="zh-CN" sz="1200">
                <a:solidFill>
                  <a:schemeClr val="tx1"/>
                </a:solidFill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rm -f /usr/bin/python</a:t>
            </a:r>
          </a:p>
          <a:p>
            <a:pPr algn="l"/>
            <a:endParaRPr lang="en-US" altLang="zh-CN" sz="1200">
              <a:solidFill>
                <a:schemeClr val="tx1"/>
              </a:solidFill>
              <a:latin typeface="Alibaba PuHuiTi Bold" panose="00020600040101010101" charset="-122"/>
              <a:ea typeface="Alibaba PuHuiTi Bold" panose="00020600040101010101" charset="-122"/>
              <a:sym typeface="+mn-ea"/>
            </a:endParaRPr>
          </a:p>
          <a:p>
            <a:pPr algn="l"/>
            <a:r>
              <a:rPr lang="en-US" altLang="zh-CN" sz="1200">
                <a:solidFill>
                  <a:schemeClr val="tx1"/>
                </a:solidFill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# </a:t>
            </a:r>
            <a:r>
              <a:rPr lang="zh-CN" altLang="en-US" sz="1200">
                <a:solidFill>
                  <a:schemeClr val="tx1"/>
                </a:solidFill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创建软链接</a:t>
            </a:r>
          </a:p>
          <a:p>
            <a:pPr algn="l"/>
            <a:r>
              <a:rPr lang="zh-CN" altLang="en-US" sz="1200">
                <a:solidFill>
                  <a:schemeClr val="tx1"/>
                </a:solidFill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ln -s /usr/local/python3.10.4/bin/python3.10 /usr/bin/python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Python</a:t>
            </a:r>
            <a:r>
              <a:t>安装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/>
              <a:t>创建软链接后，会破坏</a:t>
            </a:r>
            <a:r>
              <a:rPr lang="en-US" altLang="zh-CN"/>
              <a:t>yum</a:t>
            </a:r>
            <a:r>
              <a:rPr lang="zh-CN" altLang="en-US"/>
              <a:t>程序的正常使用（只能使用系统自带的</a:t>
            </a:r>
            <a:r>
              <a:rPr lang="en-US" altLang="zh-CN"/>
              <a:t>python2</a:t>
            </a:r>
            <a:r>
              <a:rPr lang="zh-CN" altLang="en-US"/>
              <a:t>）</a:t>
            </a:r>
          </a:p>
          <a:p>
            <a:endParaRPr lang="zh-CN" altLang="en-US" sz="1200"/>
          </a:p>
          <a:p>
            <a:r>
              <a:rPr lang="zh-CN" altLang="en-US" sz="1200"/>
              <a:t>修改如下</a:t>
            </a:r>
            <a:r>
              <a:rPr lang="en-US" altLang="zh-CN" sz="1200"/>
              <a:t>2</a:t>
            </a:r>
            <a:r>
              <a:rPr lang="zh-CN" altLang="en-US" sz="1200"/>
              <a:t>个文件：</a:t>
            </a:r>
          </a:p>
          <a:p>
            <a:endParaRPr lang="zh-CN" altLang="en-US" sz="1200"/>
          </a:p>
          <a:p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使用</a:t>
            </a:r>
            <a:r>
              <a:rPr lang="en-US" altLang="zh-CN" sz="1200"/>
              <a:t>vi</a:t>
            </a:r>
            <a:r>
              <a:rPr lang="zh-CN" altLang="en-US" sz="1200"/>
              <a:t>编辑器，将这</a:t>
            </a:r>
            <a:r>
              <a:rPr lang="en-US" altLang="zh-CN" sz="1200"/>
              <a:t>2</a:t>
            </a:r>
            <a:r>
              <a:rPr lang="zh-CN" altLang="en-US" sz="1200"/>
              <a:t>个文件的第一行，从</a:t>
            </a:r>
          </a:p>
          <a:p>
            <a:endParaRPr lang="zh-CN" altLang="en-US" sz="1200"/>
          </a:p>
          <a:p>
            <a:r>
              <a:rPr lang="zh-CN" altLang="en-US" sz="1200"/>
              <a:t>修改为：</a:t>
            </a:r>
          </a:p>
          <a:p>
            <a:endParaRPr lang="zh-CN" altLang="en-US" sz="1200"/>
          </a:p>
        </p:txBody>
      </p:sp>
      <p:sp>
        <p:nvSpPr>
          <p:cNvPr id="17" name="矩形 16"/>
          <p:cNvSpPr/>
          <p:nvPr/>
        </p:nvSpPr>
        <p:spPr>
          <a:xfrm>
            <a:off x="796606" y="1354863"/>
            <a:ext cx="1053296" cy="300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安装</a:t>
            </a:r>
          </a:p>
        </p:txBody>
      </p:sp>
      <p:pic>
        <p:nvPicPr>
          <p:cNvPr id="4" name="图片 3" descr="01 (50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835" y="5663565"/>
            <a:ext cx="901700" cy="901700"/>
          </a:xfrm>
          <a:prstGeom prst="rect">
            <a:avLst/>
          </a:prstGeom>
        </p:spPr>
      </p:pic>
      <p:sp>
        <p:nvSpPr>
          <p:cNvPr id="7" name="TextBox 3"/>
          <p:cNvSpPr txBox="1"/>
          <p:nvPr/>
        </p:nvSpPr>
        <p:spPr>
          <a:xfrm>
            <a:off x="796290" y="2872105"/>
            <a:ext cx="6231890" cy="46037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sz="1200"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/usr/bin/yum</a:t>
            </a:r>
          </a:p>
          <a:p>
            <a:pPr algn="l"/>
            <a:r>
              <a:rPr sz="1200"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/usr/libexec/urlgrabber-ext-down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796290" y="3999865"/>
            <a:ext cx="6231890" cy="27559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sz="1200"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#!/usr/bin/python</a:t>
            </a:r>
          </a:p>
        </p:txBody>
      </p:sp>
      <p:sp>
        <p:nvSpPr>
          <p:cNvPr id="8" name="TextBox 3"/>
          <p:cNvSpPr txBox="1"/>
          <p:nvPr/>
        </p:nvSpPr>
        <p:spPr>
          <a:xfrm>
            <a:off x="796290" y="4607560"/>
            <a:ext cx="6231890" cy="27559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sz="1200"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#!/usr/bin/python</a:t>
            </a:r>
            <a:r>
              <a:rPr lang="en-US" sz="1200"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2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Python</a:t>
            </a:r>
            <a:r>
              <a:t>安装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Linux</a:t>
            </a:r>
            <a:r>
              <a:rPr lang="zh-CN" altLang="en-US"/>
              <a:t>系统命令行窗口内，直接执行：</a:t>
            </a:r>
            <a:r>
              <a:rPr lang="en-US" altLang="zh-CN"/>
              <a:t>python </a:t>
            </a:r>
            <a:r>
              <a:rPr lang="zh-CN" altLang="en-US"/>
              <a:t>并回车：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如图，看到</a:t>
            </a:r>
            <a:r>
              <a:rPr lang="en-US" altLang="zh-CN"/>
              <a:t>Python 3.10.4</a:t>
            </a:r>
            <a:r>
              <a:rPr lang="zh-CN" altLang="en-US"/>
              <a:t>字样，即表明安装成功。</a:t>
            </a:r>
          </a:p>
          <a:p>
            <a:endParaRPr lang="zh-CN" altLang="en-US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17" name="矩形 16"/>
          <p:cNvSpPr/>
          <p:nvPr/>
        </p:nvSpPr>
        <p:spPr>
          <a:xfrm>
            <a:off x="796606" y="1354863"/>
            <a:ext cx="1053296" cy="300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验证安装</a:t>
            </a:r>
          </a:p>
        </p:txBody>
      </p:sp>
      <p:pic>
        <p:nvPicPr>
          <p:cNvPr id="8" name="图片 7" descr="01 (13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1080750" y="5697220"/>
            <a:ext cx="953770" cy="9537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90" y="2168525"/>
            <a:ext cx="9896475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dirty="0">
                <a:solidFill>
                  <a:schemeClr val="tx1"/>
                </a:solidFill>
                <a:sym typeface="+mn-ea"/>
              </a:rPr>
              <a:t>初识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endParaRPr lang="zh-CN" altLang="en-US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什么是编程语言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Python安装</a:t>
            </a:r>
          </a:p>
          <a:p>
            <a:r>
              <a:rPr lang="zh-CN" altLang="en-US" dirty="0">
                <a:solidFill>
                  <a:srgbClr val="AD2B26"/>
                </a:solidFill>
                <a:sym typeface="+mn-ea"/>
              </a:rPr>
              <a:t>第一个</a:t>
            </a:r>
            <a:r>
              <a:rPr lang="en-US" altLang="zh-CN" dirty="0">
                <a:solidFill>
                  <a:srgbClr val="AD2B26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rgbClr val="AD2B26"/>
                </a:solidFill>
                <a:sym typeface="+mn-ea"/>
              </a:rPr>
              <a:t>程序</a:t>
            </a:r>
            <a:endParaRPr lang="zh-CN" altLang="en-US" dirty="0">
              <a:solidFill>
                <a:srgbClr val="AD2B26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解释器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开发工具</a:t>
            </a:r>
            <a:endParaRPr lang="zh-CN" altLang="en-US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331724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67275" y="1208405"/>
            <a:ext cx="6298565" cy="3023870"/>
          </a:xfrm>
        </p:spPr>
        <p:txBody>
          <a:bodyPr/>
          <a:lstStyle/>
          <a:p>
            <a:pPr marL="0" indent="0">
              <a:buNone/>
            </a:pPr>
            <a:r>
              <a:rPr lang="zh-CN" dirty="0">
                <a:solidFill>
                  <a:schemeClr val="tx1"/>
                </a:solidFill>
                <a:sym typeface="+mn-ea"/>
              </a:rPr>
              <a:t>开发出第一个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程序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第一个</a:t>
            </a:r>
            <a:r>
              <a:rPr lang="en-US" altLang="zh-CN"/>
              <a:t>Python</a:t>
            </a:r>
            <a:r>
              <a:t>程序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1656080"/>
            <a:ext cx="10699115" cy="4648200"/>
          </a:xfrm>
        </p:spPr>
        <p:txBody>
          <a:bodyPr/>
          <a:lstStyle/>
          <a:p>
            <a:r>
              <a:rPr lang="zh-CN" altLang="en-US"/>
              <a:t>向世界说你好，应该是全世界，所有程序员入门编程语言时，都会选择的第一个程序。</a:t>
            </a:r>
          </a:p>
          <a:p>
            <a:r>
              <a:rPr lang="zh-CN" altLang="en-US"/>
              <a:t>让我们也延续这一份来自程序员之间的浪漫，学习如何使用</a:t>
            </a:r>
            <a:r>
              <a:rPr lang="en-US" altLang="zh-CN"/>
              <a:t>Python</a:t>
            </a:r>
            <a:r>
              <a:rPr lang="zh-CN" altLang="en-US"/>
              <a:t>，向世界说你好。</a:t>
            </a:r>
          </a:p>
          <a:p>
            <a:r>
              <a:rPr lang="zh-CN" altLang="en-US"/>
              <a:t>我们的</a:t>
            </a:r>
            <a:r>
              <a:rPr lang="en-US" altLang="zh-CN"/>
              <a:t>Python</a:t>
            </a:r>
            <a:r>
              <a:rPr lang="zh-CN" altLang="en-US"/>
              <a:t>代码非常简单，如下：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含义：向屏幕上输出（显示），</a:t>
            </a:r>
            <a:r>
              <a:rPr lang="en-US" altLang="zh-CN"/>
              <a:t>Hello World!!!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796290" y="3124200"/>
            <a:ext cx="3151505" cy="347345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print(</a:t>
            </a:r>
            <a:r>
              <a:rPr lang="zh-CN" altLang="en-US">
                <a:sym typeface="+mn-ea"/>
              </a:rPr>
              <a:t>“</a:t>
            </a:r>
            <a:r>
              <a:rPr lang="en-US" altLang="zh-CN">
                <a:sym typeface="+mn-ea"/>
              </a:rPr>
              <a:t>Hello World!!!</a:t>
            </a:r>
            <a:r>
              <a:rPr lang="zh-CN" altLang="en-US">
                <a:sym typeface="+mn-ea"/>
              </a:rPr>
              <a:t>”</a:t>
            </a:r>
            <a:r>
              <a:rPr lang="en-US" altLang="zh-CN">
                <a:sym typeface="+mn-ea"/>
              </a:rPr>
              <a:t>)</a:t>
            </a:r>
            <a:endParaRPr lang="zh-CN" altLang="en-US"/>
          </a:p>
        </p:txBody>
      </p:sp>
      <p:pic>
        <p:nvPicPr>
          <p:cNvPr id="12" name="图片 11" descr="19995244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4865" y="5640070"/>
            <a:ext cx="469265" cy="46926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516380" y="5772150"/>
            <a:ext cx="453453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Alibaba PuHuiTi Bold" panose="00020600040101010101" charset="-122"/>
                <a:ea typeface="Alibaba PuHuiTi Bold" panose="00020600040101010101" charset="-122"/>
                <a:cs typeface="Alibaba PuHuiTi Regular" panose="00020600040101010101" charset="-122"/>
              </a:rPr>
              <a:t>注意</a:t>
            </a:r>
            <a:r>
              <a:rPr lang="zh-CN" altLang="en-US" sz="1600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：输入的双引号和括号，请使用</a:t>
            </a:r>
            <a:r>
              <a:rPr lang="zh-CN" altLang="en-US" sz="1600" b="1" dirty="0">
                <a:solidFill>
                  <a:srgbClr val="FF0000"/>
                </a:solidFill>
                <a:latin typeface="Alibaba PuHuiTi Bold" panose="00020600040101010101" charset="-122"/>
                <a:ea typeface="Alibaba PuHuiTi Bold" panose="00020600040101010101" charset="-122"/>
                <a:cs typeface="Alibaba PuHuiTi Regular" panose="00020600040101010101" charset="-122"/>
              </a:rPr>
              <a:t>英文符号</a:t>
            </a:r>
            <a:r>
              <a:rPr lang="zh-CN" altLang="en-US" sz="1600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哦</a:t>
            </a:r>
          </a:p>
        </p:txBody>
      </p:sp>
      <p:pic>
        <p:nvPicPr>
          <p:cNvPr id="4" name="图片 3" descr="01 (13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037445" y="4757420"/>
            <a:ext cx="2041525" cy="2041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3" grpId="0"/>
      <p:bldP spid="13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第一个</a:t>
            </a:r>
            <a:r>
              <a:rPr lang="en-US" altLang="zh-CN"/>
              <a:t>Python</a:t>
            </a:r>
            <a:r>
              <a:t>程序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4219575"/>
          </a:xfrm>
        </p:spPr>
        <p:txBody>
          <a:bodyPr/>
          <a:lstStyle/>
          <a:p>
            <a:r>
              <a:rPr lang="zh-CN" altLang="en-US"/>
              <a:t>打开</a:t>
            </a:r>
            <a:r>
              <a:rPr lang="en-US" altLang="zh-CN"/>
              <a:t>CMD</a:t>
            </a:r>
            <a:r>
              <a:rPr lang="zh-CN" altLang="en-US"/>
              <a:t>（命令提示符）程序，输入</a:t>
            </a:r>
            <a:r>
              <a:rPr lang="en-US" altLang="zh-CN"/>
              <a:t>Python</a:t>
            </a:r>
            <a:r>
              <a:rPr lang="zh-CN" altLang="en-US"/>
              <a:t>并回车</a:t>
            </a:r>
          </a:p>
          <a:p>
            <a:endParaRPr lang="zh-CN" altLang="en-US"/>
          </a:p>
          <a:p>
            <a:r>
              <a:rPr lang="zh-CN" altLang="en-US"/>
              <a:t>然后，在里面输入代码回车即可立即执行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65" y="3161030"/>
            <a:ext cx="8943975" cy="1209675"/>
          </a:xfrm>
          <a:prstGeom prst="rect">
            <a:avLst/>
          </a:prstGeom>
        </p:spPr>
      </p:pic>
      <p:pic>
        <p:nvPicPr>
          <p:cNvPr id="4" name="图片 3" descr="01 (13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861040" y="5581015"/>
            <a:ext cx="1217930" cy="1217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为什么选择</a:t>
            </a:r>
            <a:r>
              <a:rPr lang="en-US" altLang="zh-CN"/>
              <a:t>Python</a:t>
            </a:r>
          </a:p>
        </p:txBody>
      </p:sp>
      <p:pic>
        <p:nvPicPr>
          <p:cNvPr id="103" name="图片 102"/>
          <p:cNvPicPr/>
          <p:nvPr>
            <p:custDataLst>
              <p:tags r:id="rId1"/>
            </p:custDataLst>
          </p:nvPr>
        </p:nvPicPr>
        <p:blipFill>
          <a:blip r:embed="rId3"/>
          <a:srcRect t="1255" r="279" b="866"/>
          <a:stretch>
            <a:fillRect/>
          </a:stretch>
        </p:blipFill>
        <p:spPr>
          <a:xfrm>
            <a:off x="3192780" y="2518410"/>
            <a:ext cx="8952865" cy="34347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1076325" y="3168015"/>
            <a:ext cx="141224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简单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76325" y="3907155"/>
            <a:ext cx="141224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易学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76325" y="4646295"/>
            <a:ext cx="214312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开发效率高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20" y="1457325"/>
            <a:ext cx="1047750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小练习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请在“命令提示符”（</a:t>
            </a:r>
            <a:r>
              <a:rPr lang="en-US" altLang="zh-CN"/>
              <a:t>CMD</a:t>
            </a:r>
            <a:r>
              <a:rPr lang="zh-CN" altLang="en-US"/>
              <a:t>）程序内，通过</a:t>
            </a:r>
            <a:r>
              <a:rPr lang="en-US" altLang="zh-CN"/>
              <a:t>Python</a:t>
            </a:r>
            <a:r>
              <a:rPr lang="zh-CN" altLang="en-US"/>
              <a:t>，向屏幕上输出：</a:t>
            </a:r>
          </a:p>
          <a:p>
            <a:endParaRPr lang="zh-CN" altLang="en-US"/>
          </a:p>
          <a:p>
            <a:endParaRPr lang="en-US" altLang="zh-CN" b="1">
              <a:solidFill>
                <a:srgbClr val="FF0000"/>
              </a:solidFill>
              <a:latin typeface="Alibaba PuHuiTi Bold" panose="00020600040101010101" charset="-122"/>
              <a:ea typeface="Alibaba PuHuiTi Bold" panose="00020600040101010101" charset="-122"/>
            </a:endParaRPr>
          </a:p>
        </p:txBody>
      </p:sp>
      <p:pic>
        <p:nvPicPr>
          <p:cNvPr id="15" name="图片 14" descr="01 (14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3960" y="4765040"/>
            <a:ext cx="1708785" cy="1708785"/>
          </a:xfrm>
          <a:prstGeom prst="rect">
            <a:avLst/>
          </a:prstGeom>
        </p:spPr>
      </p:pic>
      <p:sp>
        <p:nvSpPr>
          <p:cNvPr id="6" name="TextBox 3"/>
          <p:cNvSpPr txBox="1"/>
          <p:nvPr/>
        </p:nvSpPr>
        <p:spPr>
          <a:xfrm>
            <a:off x="2278380" y="2302510"/>
            <a:ext cx="4031615" cy="30670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400" b="1">
                <a:solidFill>
                  <a:schemeClr val="tx1"/>
                </a:solidFill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零基础，</a:t>
            </a:r>
            <a:r>
              <a:rPr lang="zh-CN" sz="1400" b="1">
                <a:solidFill>
                  <a:schemeClr val="tx1"/>
                </a:solidFill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学</a:t>
            </a:r>
            <a:r>
              <a:rPr lang="en-US" altLang="zh-CN" sz="1400" b="1">
                <a:solidFill>
                  <a:schemeClr val="tx1"/>
                </a:solidFill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Python</a:t>
            </a:r>
            <a:r>
              <a:rPr lang="zh-CN" altLang="en-US" sz="1400" b="1">
                <a:solidFill>
                  <a:schemeClr val="tx1"/>
                </a:solidFill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，月薪过万，就来黑马程序员。</a:t>
            </a:r>
            <a:endParaRPr lang="zh-CN" altLang="en-US" sz="1400" b="1" dirty="0">
              <a:solidFill>
                <a:schemeClr val="tx1"/>
              </a:solidFill>
              <a:latin typeface="Alibaba PuHuiTi Bold" panose="00020600040101010101" charset="-122"/>
              <a:ea typeface="Alibaba PuHuiTi Bold" panose="00020600040101010101" charset="-122"/>
              <a:cs typeface="阿里巴巴普惠体" panose="0002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第一个</a:t>
            </a:r>
            <a:r>
              <a:rPr lang="en-US" altLang="zh-CN"/>
              <a:t>Python</a:t>
            </a:r>
            <a:r>
              <a:t>程序</a:t>
            </a:r>
            <a:r>
              <a:rPr lang="en-US" altLang="zh-CN"/>
              <a:t> - </a:t>
            </a:r>
            <a:r>
              <a:rPr lang="zh-CN" altLang="en-US"/>
              <a:t>常见问题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找不到</a:t>
            </a:r>
            <a:r>
              <a:rPr lang="en-US" altLang="zh-CN"/>
              <a:t>“</a:t>
            </a:r>
            <a:r>
              <a:rPr lang="zh-CN" altLang="en-US"/>
              <a:t>命令提示符</a:t>
            </a:r>
            <a:r>
              <a:rPr lang="en-US" altLang="zh-CN"/>
              <a:t>”</a:t>
            </a:r>
            <a:r>
              <a:rPr lang="zh-CN" altLang="en-US"/>
              <a:t>程序在哪里</a:t>
            </a:r>
          </a:p>
          <a:p>
            <a:r>
              <a:rPr lang="zh-CN" altLang="en-US"/>
              <a:t>使用快捷键：</a:t>
            </a:r>
            <a:r>
              <a:rPr lang="en-US" altLang="zh-CN"/>
              <a:t>win + r</a:t>
            </a: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打开运行框，输入</a:t>
            </a:r>
            <a:r>
              <a:rPr lang="en-US" altLang="zh-CN"/>
              <a:t>cmd</a:t>
            </a:r>
            <a:r>
              <a:rPr lang="zh-CN" altLang="en-US"/>
              <a:t>后回车即可打开命令提示符程序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255" y="2768600"/>
            <a:ext cx="4537075" cy="13214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255" y="4634230"/>
            <a:ext cx="3081020" cy="177609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2294255" y="1844040"/>
            <a:ext cx="6306185" cy="612775"/>
            <a:chOff x="3613" y="2904"/>
            <a:chExt cx="9931" cy="965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3613" y="3387"/>
              <a:ext cx="9742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12132" y="2904"/>
              <a:ext cx="1412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b="1" dirty="0">
                  <a:solidFill>
                    <a:schemeClr val="accent1"/>
                  </a:solidFill>
                  <a:latin typeface="纤黑体" panose="02000000000000000000" charset="-122"/>
                  <a:ea typeface="纤黑体" panose="02000000000000000000" charset="-122"/>
                  <a:sym typeface="纤黑体" panose="02000000000000000000" charset="-122"/>
                </a:rPr>
                <a:t>问题描述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2132" y="3387"/>
              <a:ext cx="1412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b="1" dirty="0">
                  <a:solidFill>
                    <a:schemeClr val="accent1"/>
                  </a:solidFill>
                  <a:latin typeface="纤黑体" panose="02000000000000000000" charset="-122"/>
                  <a:ea typeface="纤黑体" panose="02000000000000000000" charset="-122"/>
                  <a:sym typeface="纤黑体" panose="02000000000000000000" charset="-122"/>
                </a:rPr>
                <a:t>问题解答</a:t>
              </a: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第一个</a:t>
            </a:r>
            <a:r>
              <a:rPr lang="en-US" altLang="zh-CN"/>
              <a:t>Python</a:t>
            </a:r>
            <a:r>
              <a:t>程序</a:t>
            </a:r>
            <a:r>
              <a:rPr lang="en-US" altLang="zh-CN"/>
              <a:t> - </a:t>
            </a:r>
            <a:r>
              <a:rPr lang="zh-CN" altLang="en-US"/>
              <a:t>常见问题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命令提示符内，输入</a:t>
            </a:r>
            <a:r>
              <a:rPr lang="en-US" altLang="zh-CN"/>
              <a:t>python</a:t>
            </a:r>
            <a:r>
              <a:rPr lang="zh-CN" altLang="en-US"/>
              <a:t>出现</a:t>
            </a:r>
          </a:p>
          <a:p>
            <a:r>
              <a:rPr lang="zh-CN" altLang="en-US">
                <a:solidFill>
                  <a:srgbClr val="FF0000"/>
                </a:solidFill>
              </a:rPr>
              <a:t>'python' 不是内部或外部命令，也不是可运行的程序或批处理文件。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安装</a:t>
            </a:r>
            <a:r>
              <a:rPr lang="en-US" altLang="zh-CN"/>
              <a:t>python</a:t>
            </a:r>
            <a:r>
              <a:rPr lang="zh-CN" altLang="en-US"/>
              <a:t>的时候，没有勾选：</a:t>
            </a:r>
            <a:r>
              <a:rPr lang="en-US" altLang="zh-CN">
                <a:solidFill>
                  <a:srgbClr val="FF0000"/>
                </a:solidFill>
              </a:rPr>
              <a:t>add python 3.10 to PATH</a:t>
            </a:r>
            <a:r>
              <a:rPr lang="zh-CN" altLang="en-US">
                <a:solidFill>
                  <a:srgbClr val="FF0000"/>
                </a:solidFill>
              </a:rPr>
              <a:t>的选项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卸载</a:t>
            </a:r>
            <a:r>
              <a:rPr lang="en-US" altLang="zh-CN"/>
              <a:t>Python</a:t>
            </a:r>
            <a:r>
              <a:rPr lang="zh-CN" altLang="en-US"/>
              <a:t>，重新安装</a:t>
            </a:r>
            <a:r>
              <a:rPr lang="en-US" altLang="zh-CN"/>
              <a:t>python</a:t>
            </a:r>
            <a:r>
              <a:rPr lang="zh-CN" altLang="en-US"/>
              <a:t>，勾选这个选项。</a:t>
            </a:r>
          </a:p>
          <a:p>
            <a:r>
              <a:rPr lang="zh-CN" altLang="en-US"/>
              <a:t>然后重新打开命令提示符程序，即可</a:t>
            </a:r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810" y="2599055"/>
            <a:ext cx="3657600" cy="3524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810" y="3792855"/>
            <a:ext cx="3886200" cy="6286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0" name="组合 9"/>
          <p:cNvGrpSpPr/>
          <p:nvPr/>
        </p:nvGrpSpPr>
        <p:grpSpPr>
          <a:xfrm>
            <a:off x="2289810" y="2850515"/>
            <a:ext cx="6306185" cy="612775"/>
            <a:chOff x="3613" y="2904"/>
            <a:chExt cx="9931" cy="965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3613" y="3387"/>
              <a:ext cx="9742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12132" y="2904"/>
              <a:ext cx="1412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b="1" dirty="0">
                  <a:solidFill>
                    <a:schemeClr val="accent1"/>
                  </a:solidFill>
                  <a:latin typeface="纤黑体" panose="02000000000000000000" charset="-122"/>
                  <a:ea typeface="纤黑体" panose="02000000000000000000" charset="-122"/>
                  <a:sym typeface="纤黑体" panose="02000000000000000000" charset="-122"/>
                </a:rPr>
                <a:t>问题描述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32" y="3387"/>
              <a:ext cx="1412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b="1" dirty="0">
                  <a:solidFill>
                    <a:schemeClr val="accent1"/>
                  </a:solidFill>
                  <a:latin typeface="纤黑体" panose="02000000000000000000" charset="-122"/>
                  <a:ea typeface="纤黑体" panose="02000000000000000000" charset="-122"/>
                  <a:sym typeface="纤黑体" panose="02000000000000000000" charset="-122"/>
                </a:rPr>
                <a:t>问题解答</a:t>
              </a: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第一个</a:t>
            </a:r>
            <a:r>
              <a:rPr lang="en-US" altLang="zh-CN"/>
              <a:t>Python</a:t>
            </a:r>
            <a:r>
              <a:t>程序</a:t>
            </a:r>
            <a:r>
              <a:rPr lang="en-US" altLang="zh-CN"/>
              <a:t> - </a:t>
            </a:r>
            <a:r>
              <a:rPr lang="zh-CN" altLang="en-US"/>
              <a:t>常见问题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命令提示符内，出现</a:t>
            </a:r>
          </a:p>
          <a:p>
            <a:r>
              <a:rPr lang="zh-CN" altLang="en-US">
                <a:solidFill>
                  <a:srgbClr val="FF0000"/>
                </a:solidFill>
              </a:rPr>
              <a:t>无法初始化设备 PRN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这是因为没有进入到</a:t>
            </a:r>
            <a:r>
              <a:rPr lang="en-US" altLang="zh-CN"/>
              <a:t>python</a:t>
            </a:r>
            <a:r>
              <a:rPr lang="zh-CN" altLang="en-US"/>
              <a:t>解释器环境内执行代码。</a:t>
            </a:r>
          </a:p>
          <a:p>
            <a:r>
              <a:rPr lang="zh-CN" altLang="en-US"/>
              <a:t>应该在命令提示符内：</a:t>
            </a:r>
          </a:p>
          <a:p>
            <a:r>
              <a:rPr lang="en-US" altLang="zh-CN"/>
              <a:t>1. </a:t>
            </a:r>
            <a:r>
              <a:rPr lang="zh-CN" altLang="en-US"/>
              <a:t>先输入</a:t>
            </a:r>
            <a:r>
              <a:rPr lang="en-US" altLang="zh-CN"/>
              <a:t>python</a:t>
            </a:r>
            <a:r>
              <a:rPr lang="zh-CN" altLang="en-US"/>
              <a:t>，当屏幕上出现</a:t>
            </a:r>
            <a:r>
              <a:rPr lang="en-US" altLang="zh-CN"/>
              <a:t>: &gt;&gt;&gt; </a:t>
            </a:r>
            <a:r>
              <a:rPr lang="zh-CN" altLang="en-US"/>
              <a:t>的标记的时候</a:t>
            </a:r>
          </a:p>
          <a:p>
            <a:r>
              <a:rPr lang="en-US" altLang="zh-CN"/>
              <a:t>2. </a:t>
            </a:r>
            <a:r>
              <a:rPr lang="zh-CN" altLang="en-US"/>
              <a:t>输入代码执行，才可以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2582545"/>
            <a:ext cx="3095625" cy="809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475" y="4645660"/>
            <a:ext cx="5589270" cy="133223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2289810" y="3364865"/>
            <a:ext cx="6306185" cy="612775"/>
            <a:chOff x="3613" y="2904"/>
            <a:chExt cx="9931" cy="965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3613" y="3387"/>
              <a:ext cx="9742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12132" y="2904"/>
              <a:ext cx="1412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b="1" dirty="0">
                  <a:solidFill>
                    <a:schemeClr val="accent1"/>
                  </a:solidFill>
                  <a:latin typeface="纤黑体" panose="02000000000000000000" charset="-122"/>
                  <a:ea typeface="纤黑体" panose="02000000000000000000" charset="-122"/>
                  <a:sym typeface="纤黑体" panose="02000000000000000000" charset="-122"/>
                </a:rPr>
                <a:t>问题描述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32" y="3387"/>
              <a:ext cx="1412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b="1" dirty="0">
                  <a:solidFill>
                    <a:schemeClr val="accent1"/>
                  </a:solidFill>
                  <a:latin typeface="纤黑体" panose="02000000000000000000" charset="-122"/>
                  <a:ea typeface="纤黑体" panose="02000000000000000000" charset="-122"/>
                  <a:sym typeface="纤黑体" panose="02000000000000000000" charset="-122"/>
                </a:rPr>
                <a:t>问题解答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第一个</a:t>
            </a:r>
            <a:r>
              <a:rPr lang="en-US" altLang="zh-CN"/>
              <a:t>Python</a:t>
            </a:r>
            <a:r>
              <a:t>程序</a:t>
            </a:r>
            <a:r>
              <a:rPr lang="en-US" altLang="zh-CN"/>
              <a:t> - </a:t>
            </a:r>
            <a:r>
              <a:rPr lang="zh-CN" altLang="en-US"/>
              <a:t>常见问题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执行出现：SyntaxError: invalid character '“' (U+201C)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这是因为，代码中的符号是中文符号。</a:t>
            </a:r>
          </a:p>
          <a:p>
            <a:r>
              <a:rPr lang="zh-CN" altLang="en-US"/>
              <a:t>请检查代码中的：</a:t>
            </a:r>
          </a:p>
          <a:p>
            <a:r>
              <a:rPr lang="en-US" altLang="zh-CN"/>
              <a:t>- </a:t>
            </a:r>
            <a:r>
              <a:rPr lang="zh-CN" altLang="en-US"/>
              <a:t>双引号</a:t>
            </a:r>
          </a:p>
          <a:p>
            <a:r>
              <a:rPr lang="en-US" altLang="zh-CN"/>
              <a:t>- </a:t>
            </a:r>
            <a:r>
              <a:rPr lang="zh-CN" altLang="en-US"/>
              <a:t>小括号</a:t>
            </a:r>
          </a:p>
          <a:p>
            <a:r>
              <a:rPr lang="zh-CN" altLang="en-US"/>
              <a:t>这两个符号，应该是英文符号</a:t>
            </a:r>
          </a:p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289810" y="3364865"/>
            <a:ext cx="6306185" cy="612775"/>
            <a:chOff x="3613" y="2904"/>
            <a:chExt cx="9931" cy="965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3613" y="3387"/>
              <a:ext cx="9742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12132" y="2904"/>
              <a:ext cx="1412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b="1" dirty="0">
                  <a:solidFill>
                    <a:schemeClr val="accent1"/>
                  </a:solidFill>
                  <a:latin typeface="纤黑体" panose="02000000000000000000" charset="-122"/>
                  <a:ea typeface="纤黑体" panose="02000000000000000000" charset="-122"/>
                  <a:sym typeface="纤黑体" panose="02000000000000000000" charset="-122"/>
                </a:rPr>
                <a:t>问题描述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32" y="3387"/>
              <a:ext cx="1412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b="1" dirty="0">
                  <a:solidFill>
                    <a:schemeClr val="accent1"/>
                  </a:solidFill>
                  <a:latin typeface="纤黑体" panose="02000000000000000000" charset="-122"/>
                  <a:ea typeface="纤黑体" panose="02000000000000000000" charset="-122"/>
                  <a:sym typeface="纤黑体" panose="02000000000000000000" charset="-122"/>
                </a:rPr>
                <a:t>问题解答</a:t>
              </a: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810" y="2309495"/>
            <a:ext cx="4199890" cy="105537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dirty="0">
                <a:solidFill>
                  <a:schemeClr val="tx1"/>
                </a:solidFill>
                <a:sym typeface="+mn-ea"/>
              </a:rPr>
              <a:t>初识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endParaRPr lang="zh-CN" altLang="en-US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什么是编程语言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Python安装</a:t>
            </a: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第一个Python程序</a:t>
            </a:r>
            <a:endParaRPr lang="zh-CN" altLang="en-US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AD2B26"/>
                </a:solidFill>
                <a:sym typeface="+mn-ea"/>
              </a:rPr>
              <a:t>Python解释器</a:t>
            </a: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开发工具</a:t>
            </a:r>
            <a:endParaRPr lang="zh-CN" altLang="en-US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391287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67275" y="1208405"/>
            <a:ext cx="6298565" cy="3023870"/>
          </a:xfrm>
        </p:spPr>
        <p:txBody>
          <a:bodyPr/>
          <a:lstStyle/>
          <a:p>
            <a:pPr marL="0" indent="0">
              <a:buNone/>
            </a:pPr>
            <a:r>
              <a:rPr lang="zh-CN" dirty="0">
                <a:solidFill>
                  <a:schemeClr val="tx1"/>
                </a:solidFill>
                <a:sym typeface="+mn-ea"/>
              </a:rPr>
              <a:t>理解并认识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解释器程序</a:t>
            </a:r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Python </a:t>
            </a:r>
            <a:r>
              <a:t>解释器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首先，一个基本原理是：</a:t>
            </a:r>
          </a:p>
          <a:p>
            <a:r>
              <a:rPr lang="zh-CN" altLang="en-US" b="1">
                <a:solidFill>
                  <a:srgbClr val="FF0000"/>
                </a:solidFill>
              </a:rPr>
              <a:t>计算机只认识二进制，即：</a:t>
            </a:r>
            <a:r>
              <a:rPr lang="en-US" altLang="zh-CN" b="1">
                <a:solidFill>
                  <a:srgbClr val="FF0000"/>
                </a:solidFill>
              </a:rPr>
              <a:t>0</a:t>
            </a:r>
            <a:r>
              <a:rPr lang="zh-CN" altLang="en-US" b="1">
                <a:solidFill>
                  <a:srgbClr val="FF0000"/>
                </a:solidFill>
              </a:rPr>
              <a:t>和</a:t>
            </a:r>
            <a:r>
              <a:rPr lang="en-US" altLang="zh-CN" b="1">
                <a:solidFill>
                  <a:srgbClr val="FF0000"/>
                </a:solidFill>
              </a:rPr>
              <a:t>1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4" name="图片 3" descr="32303138313336363b32303230373331353bb5e7c4d4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77365" y="5121910"/>
            <a:ext cx="914400" cy="91440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928370" y="3450590"/>
            <a:ext cx="776605" cy="37338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你好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845945" y="3438525"/>
            <a:ext cx="776605" cy="37338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Hello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2764155" y="3450590"/>
            <a:ext cx="995045" cy="37338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Bonjour</a:t>
            </a:r>
          </a:p>
        </p:txBody>
      </p:sp>
      <p:pic>
        <p:nvPicPr>
          <p:cNvPr id="8" name="图片 7" descr="32313538343431323b32313538343430393bb4edcef3b1eacab6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76730" y="4050665"/>
            <a:ext cx="914400" cy="914400"/>
          </a:xfrm>
          <a:prstGeom prst="rect">
            <a:avLst/>
          </a:prstGeom>
        </p:spPr>
      </p:pic>
      <p:pic>
        <p:nvPicPr>
          <p:cNvPr id="10" name="图片 9" descr="32303138313336363b32303230373331353bb5e7c4d4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5121910"/>
            <a:ext cx="914400" cy="914400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4862830" y="3501390"/>
            <a:ext cx="2466340" cy="37338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0101101010101010101</a:t>
            </a:r>
          </a:p>
        </p:txBody>
      </p:sp>
      <p:pic>
        <p:nvPicPr>
          <p:cNvPr id="12" name="图片 11" descr="32313538343431323b32313538343430323bb4f2b9b4d5fdc8b7b1eacab6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03240" y="4041140"/>
            <a:ext cx="914400" cy="914400"/>
          </a:xfrm>
          <a:prstGeom prst="rect">
            <a:avLst/>
          </a:prstGeom>
        </p:spPr>
      </p:pic>
      <p:pic>
        <p:nvPicPr>
          <p:cNvPr id="13" name="图片 12" descr="01 (106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429750" y="2990850"/>
            <a:ext cx="1395095" cy="1395095"/>
          </a:xfrm>
          <a:prstGeom prst="rect">
            <a:avLst/>
          </a:prstGeom>
        </p:spPr>
      </p:pic>
      <p:sp>
        <p:nvSpPr>
          <p:cNvPr id="15" name="圆角矩形 14"/>
          <p:cNvSpPr/>
          <p:nvPr/>
        </p:nvSpPr>
        <p:spPr>
          <a:xfrm>
            <a:off x="8894445" y="4430395"/>
            <a:ext cx="2466340" cy="53467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print(“Hello World!!!”)</a:t>
            </a:r>
          </a:p>
          <a:p>
            <a:pPr algn="ctr"/>
            <a:r>
              <a:rPr lang="zh-CN" altLang="en-US"/>
              <a:t>为什么计算机会认识？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5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Python </a:t>
            </a:r>
            <a:r>
              <a:rPr>
                <a:sym typeface="+mn-ea"/>
              </a:rPr>
              <a:t>解释器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其实很简单，计算机是不会认识</a:t>
            </a:r>
            <a:r>
              <a:rPr lang="en-US" altLang="zh-CN"/>
              <a:t>Python</a:t>
            </a:r>
            <a:r>
              <a:rPr lang="zh-CN" altLang="en-US"/>
              <a:t>代码的。但是</a:t>
            </a:r>
            <a:r>
              <a:rPr lang="en-US" altLang="zh-CN"/>
              <a:t>Python</a:t>
            </a:r>
            <a:r>
              <a:rPr lang="zh-CN" altLang="en-US"/>
              <a:t>有解释器程序，如下图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安装</a:t>
            </a:r>
            <a:r>
              <a:rPr lang="en-US" altLang="zh-CN"/>
              <a:t>Python</a:t>
            </a:r>
            <a:r>
              <a:rPr lang="zh-CN" altLang="en-US"/>
              <a:t>环境，本质上，就是在电脑中，安装：</a:t>
            </a:r>
          </a:p>
          <a:p>
            <a:r>
              <a:rPr lang="en-US" altLang="zh-CN">
                <a:solidFill>
                  <a:srgbClr val="FF0000"/>
                </a:solidFill>
              </a:rPr>
              <a:t>Python</a:t>
            </a:r>
            <a:r>
              <a:rPr lang="zh-CN" altLang="en-US">
                <a:solidFill>
                  <a:srgbClr val="FF0000"/>
                </a:solidFill>
              </a:rPr>
              <a:t>解释器程序</a:t>
            </a:r>
          </a:p>
          <a:p>
            <a:endParaRPr lang="zh-CN" altLang="en-US"/>
          </a:p>
          <a:p>
            <a:r>
              <a:rPr lang="zh-CN" altLang="en-US"/>
              <a:t>代码，随时可以写，但能不能运行，就要看电脑里面有没有解释器程序了。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607695" y="2611755"/>
            <a:ext cx="9482455" cy="1610360"/>
            <a:chOff x="664" y="5710"/>
            <a:chExt cx="14933" cy="2536"/>
          </a:xfrm>
        </p:grpSpPr>
        <p:pic>
          <p:nvPicPr>
            <p:cNvPr id="15" name="图片 14" descr="01 (146)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4" y="5906"/>
              <a:ext cx="2182" cy="2182"/>
            </a:xfrm>
            <a:prstGeom prst="rect">
              <a:avLst/>
            </a:prstGeom>
          </p:spPr>
        </p:pic>
        <p:sp>
          <p:nvSpPr>
            <p:cNvPr id="16" name="云形标注 15"/>
            <p:cNvSpPr/>
            <p:nvPr/>
          </p:nvSpPr>
          <p:spPr>
            <a:xfrm>
              <a:off x="2000" y="5710"/>
              <a:ext cx="1703" cy="713"/>
            </a:xfrm>
            <a:prstGeom prst="cloudCallo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/>
                <a:t>想法</a:t>
              </a:r>
            </a:p>
          </p:txBody>
        </p:sp>
        <p:sp>
          <p:nvSpPr>
            <p:cNvPr id="4" name="右箭头 3"/>
            <p:cNvSpPr/>
            <p:nvPr/>
          </p:nvSpPr>
          <p:spPr>
            <a:xfrm>
              <a:off x="2649" y="6632"/>
              <a:ext cx="1394" cy="730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/>
                <a:t>编写</a:t>
              </a:r>
            </a:p>
          </p:txBody>
        </p:sp>
        <p:sp>
          <p:nvSpPr>
            <p:cNvPr id="20" name="右箭头 19"/>
            <p:cNvSpPr/>
            <p:nvPr/>
          </p:nvSpPr>
          <p:spPr>
            <a:xfrm>
              <a:off x="11509" y="6638"/>
              <a:ext cx="1394" cy="730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/>
                <a:t>提交</a:t>
              </a: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13110" y="5759"/>
              <a:ext cx="2487" cy="2487"/>
              <a:chOff x="12274" y="7301"/>
              <a:chExt cx="3068" cy="3068"/>
            </a:xfrm>
          </p:grpSpPr>
          <p:pic>
            <p:nvPicPr>
              <p:cNvPr id="21" name="图片 20" descr="32313538353335363b32313538353335333bbcc6cbe3bbfa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74" y="7301"/>
                <a:ext cx="3069" cy="3069"/>
              </a:xfrm>
              <a:prstGeom prst="rect">
                <a:avLst/>
              </a:prstGeom>
            </p:spPr>
          </p:pic>
          <p:sp>
            <p:nvSpPr>
              <p:cNvPr id="22" name="矩形 21"/>
              <p:cNvSpPr/>
              <p:nvPr/>
            </p:nvSpPr>
            <p:spPr>
              <a:xfrm>
                <a:off x="12624" y="7957"/>
                <a:ext cx="2370" cy="1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>
                    <a:solidFill>
                      <a:schemeClr val="tx1"/>
                    </a:solidFill>
                  </a:rPr>
                  <a:t>执行</a:t>
                </a:r>
              </a:p>
            </p:txBody>
          </p:sp>
        </p:grpSp>
        <p:sp>
          <p:nvSpPr>
            <p:cNvPr id="6" name="圆角矩形 5"/>
            <p:cNvSpPr/>
            <p:nvPr/>
          </p:nvSpPr>
          <p:spPr>
            <a:xfrm>
              <a:off x="4225" y="6570"/>
              <a:ext cx="1556" cy="86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/>
                <a:t>Python</a:t>
              </a:r>
              <a:r>
                <a:rPr lang="zh-CN" altLang="en-US" sz="1600"/>
                <a:t>代码</a:t>
              </a: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6699" y="6559"/>
              <a:ext cx="1543" cy="86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Python</a:t>
              </a:r>
              <a:r>
                <a:rPr lang="zh-CN" altLang="en-US" sz="1600"/>
                <a:t>解释器</a:t>
              </a: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9725" y="6632"/>
              <a:ext cx="1589" cy="86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01101</a:t>
              </a:r>
            </a:p>
            <a:p>
              <a:pPr algn="ctr"/>
              <a:r>
                <a:rPr lang="zh-CN" altLang="en-US" sz="1600"/>
                <a:t>二进制</a:t>
              </a:r>
            </a:p>
          </p:txBody>
        </p:sp>
        <p:sp>
          <p:nvSpPr>
            <p:cNvPr id="9" name="右箭头 8"/>
            <p:cNvSpPr/>
            <p:nvPr/>
          </p:nvSpPr>
          <p:spPr>
            <a:xfrm>
              <a:off x="5963" y="6864"/>
              <a:ext cx="554" cy="277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右箭头 9"/>
            <p:cNvSpPr/>
            <p:nvPr/>
          </p:nvSpPr>
          <p:spPr>
            <a:xfrm>
              <a:off x="8437" y="6853"/>
              <a:ext cx="1093" cy="277"/>
            </a:xfrm>
            <a:prstGeom prst="rightArrow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翻译</a:t>
              </a:r>
            </a:p>
          </p:txBody>
        </p:sp>
      </p:grpSp>
      <p:pic>
        <p:nvPicPr>
          <p:cNvPr id="26" name="图片 25" descr="01 (134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045190" y="5058410"/>
            <a:ext cx="1729105" cy="17291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Python </a:t>
            </a:r>
            <a:r>
              <a:t>解释器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>
                <a:solidFill>
                  <a:schemeClr val="tx1"/>
                </a:solidFill>
              </a:rPr>
              <a:t>Python</a:t>
            </a:r>
            <a:r>
              <a:rPr lang="zh-CN" altLang="en-US">
                <a:solidFill>
                  <a:schemeClr val="tx1"/>
                </a:solidFill>
              </a:rPr>
              <a:t>解释器，是一个计算机程序，用来翻译</a:t>
            </a:r>
            <a:r>
              <a:rPr lang="en-US" altLang="zh-CN">
                <a:solidFill>
                  <a:schemeClr val="tx1"/>
                </a:solidFill>
              </a:rPr>
              <a:t>Python</a:t>
            </a:r>
            <a:r>
              <a:rPr lang="zh-CN" altLang="en-US">
                <a:solidFill>
                  <a:schemeClr val="tx1"/>
                </a:solidFill>
              </a:rPr>
              <a:t>代码，并提交给计算机执行。</a:t>
            </a:r>
          </a:p>
          <a:p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所以，它的功能很简单，就</a:t>
            </a:r>
            <a:r>
              <a:rPr lang="en-US" altLang="zh-CN">
                <a:solidFill>
                  <a:schemeClr val="tx1"/>
                </a:solidFill>
              </a:rPr>
              <a:t>2</a:t>
            </a:r>
            <a:r>
              <a:rPr lang="zh-CN" altLang="en-US">
                <a:solidFill>
                  <a:schemeClr val="tx1"/>
                </a:solidFill>
              </a:rPr>
              <a:t>点：</a:t>
            </a:r>
          </a:p>
          <a:p>
            <a:r>
              <a:rPr lang="en-US" altLang="zh-CN">
                <a:solidFill>
                  <a:schemeClr val="tx1"/>
                </a:solidFill>
              </a:rPr>
              <a:t>1. </a:t>
            </a:r>
            <a:r>
              <a:rPr lang="zh-CN" altLang="en-US">
                <a:solidFill>
                  <a:schemeClr val="tx1"/>
                </a:solidFill>
              </a:rPr>
              <a:t>翻译代码</a:t>
            </a:r>
          </a:p>
          <a:p>
            <a:r>
              <a:rPr lang="en-US" altLang="zh-CN">
                <a:solidFill>
                  <a:schemeClr val="tx1"/>
                </a:solidFill>
              </a:rPr>
              <a:t>2. </a:t>
            </a:r>
            <a:r>
              <a:rPr lang="zh-CN" altLang="en-US">
                <a:solidFill>
                  <a:schemeClr val="tx1"/>
                </a:solidFill>
              </a:rPr>
              <a:t>提交给计算机运行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890010" y="5121910"/>
            <a:ext cx="433959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解释器我明白了，可是解释器在哪呢？</a:t>
            </a:r>
          </a:p>
        </p:txBody>
      </p:sp>
      <p:pic>
        <p:nvPicPr>
          <p:cNvPr id="14" name="图片 13" descr="01 (14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0710" y="5311775"/>
            <a:ext cx="1252220" cy="1252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为什么选择</a:t>
            </a:r>
            <a:r>
              <a:rPr lang="en-US" altLang="zh-CN"/>
              <a:t>Python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165" y="894715"/>
            <a:ext cx="2823845" cy="19316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086350" y="2938780"/>
            <a:ext cx="1568450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chemeClr val="accent2"/>
                </a:solidFill>
                <a:latin typeface="+mn-lt"/>
                <a:ea typeface="+mn-ea"/>
              </a:rPr>
              <a:t>Save Time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chemeClr val="accent2"/>
                </a:solidFill>
                <a:latin typeface="+mn-lt"/>
                <a:ea typeface="+mn-ea"/>
              </a:rPr>
              <a:t>and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chemeClr val="accent2"/>
                </a:solidFill>
                <a:latin typeface="+mn-lt"/>
                <a:ea typeface="+mn-ea"/>
              </a:rPr>
              <a:t>Get Money</a:t>
            </a:r>
          </a:p>
        </p:txBody>
      </p:sp>
      <p:pic>
        <p:nvPicPr>
          <p:cNvPr id="108" name="图片 107"/>
          <p:cNvPicPr/>
          <p:nvPr/>
        </p:nvPicPr>
        <p:blipFill>
          <a:blip r:embed="rId4"/>
          <a:stretch>
            <a:fillRect/>
          </a:stretch>
        </p:blipFill>
        <p:spPr>
          <a:xfrm>
            <a:off x="5132705" y="4250055"/>
            <a:ext cx="1926590" cy="192659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795655" y="2261870"/>
          <a:ext cx="6993255" cy="3914775"/>
        </p:xfrm>
        <a:graphic>
          <a:graphicData uri="http://schemas.openxmlformats.org/drawingml/2006/table">
            <a:tbl>
              <a:tblPr firstRow="1" bandRow="1"/>
              <a:tblGrid>
                <a:gridCol w="2151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4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17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 spc="12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人群/岗位</a:t>
                      </a:r>
                    </a:p>
                  </a:txBody>
                  <a:tcPr marL="177800" marR="177800" marT="57150" marB="57150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 spc="12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用Python做什么</a:t>
                      </a:r>
                    </a:p>
                  </a:txBody>
                  <a:tcPr marL="177800" marR="177800" marT="57150" marB="57150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2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IT</a:t>
                      </a:r>
                      <a:r>
                        <a:rPr lang="zh-CN" altLang="en-US" sz="10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从业者</a:t>
                      </a:r>
                    </a:p>
                  </a:txBody>
                  <a:tcPr marL="177800" marR="177800" marT="57150" marB="57150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自动化脚本（运维开发、测试开发等）</a:t>
                      </a:r>
                    </a:p>
                  </a:txBody>
                  <a:tcPr marL="177800" marR="177800" marT="57150" marB="57150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24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普通白领</a:t>
                      </a:r>
                    </a:p>
                  </a:txBody>
                  <a:tcPr marL="177800" marR="177800" marT="57150" marB="57150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自动化办公</a:t>
                      </a:r>
                    </a:p>
                  </a:txBody>
                  <a:tcPr marL="177800" marR="177800" marT="57150" marB="57150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51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后端开发</a:t>
                      </a:r>
                    </a:p>
                  </a:txBody>
                  <a:tcPr marL="177800" marR="177800" marT="57150" marB="57150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WEB</a:t>
                      </a:r>
                      <a:r>
                        <a:rPr lang="zh-CN" altLang="en-US" sz="10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应用程序</a:t>
                      </a:r>
                    </a:p>
                  </a:txBody>
                  <a:tcPr marL="177800" marR="177800" marT="57150" marB="57150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323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科学家</a:t>
                      </a:r>
                      <a:endParaRPr lang="zh-CN" altLang="en-US" sz="10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77800" marR="177800" marT="57150" marB="57150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基于</a:t>
                      </a:r>
                      <a:r>
                        <a:rPr lang="en-US" altLang="zh-CN" sz="10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Python</a:t>
                      </a:r>
                      <a:r>
                        <a:rPr lang="zh-CN" altLang="en-US" sz="10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完成数据计算（生物、化学、物理）</a:t>
                      </a:r>
                    </a:p>
                  </a:txBody>
                  <a:tcPr marL="177800" marR="177800" marT="57150" marB="57150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人工智能</a:t>
                      </a:r>
                      <a:r>
                        <a:rPr lang="en-US" altLang="zh-CN" sz="12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/</a:t>
                      </a:r>
                      <a:r>
                        <a:rPr lang="zh-CN" altLang="en-US" sz="12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机器学习</a:t>
                      </a:r>
                    </a:p>
                  </a:txBody>
                  <a:tcPr marL="177800" marR="177800" marT="57150" marB="57150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基于</a:t>
                      </a:r>
                      <a:r>
                        <a:rPr lang="en-US" altLang="zh-CN" sz="12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Python</a:t>
                      </a:r>
                      <a:r>
                        <a:rPr lang="zh-CN" altLang="en-US" sz="12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开发</a:t>
                      </a:r>
                      <a:r>
                        <a:rPr lang="en-US" altLang="zh-CN" sz="12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AI</a:t>
                      </a:r>
                      <a:r>
                        <a:rPr lang="zh-CN" altLang="en-US" sz="12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程序</a:t>
                      </a:r>
                    </a:p>
                  </a:txBody>
                  <a:tcPr marL="177800" marR="177800" marT="57150" marB="57150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309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大数据开发</a:t>
                      </a:r>
                      <a:endParaRPr lang="zh-CN" altLang="en-US" sz="12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 marL="177800" marR="177800" marT="57150" marB="57150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基于</a:t>
                      </a:r>
                      <a:r>
                        <a:rPr lang="en-US" altLang="zh-CN" sz="12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Python</a:t>
                      </a:r>
                      <a:r>
                        <a:rPr lang="zh-CN" altLang="en-US" sz="12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完成大数据任务开发（</a:t>
                      </a:r>
                      <a:r>
                        <a:rPr lang="en-US" altLang="zh-CN" sz="12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Spark</a:t>
                      </a:r>
                      <a:r>
                        <a:rPr lang="zh-CN" altLang="en-US" sz="12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、</a:t>
                      </a:r>
                      <a:r>
                        <a:rPr lang="en-US" altLang="zh-CN" sz="12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Flink</a:t>
                      </a:r>
                      <a:r>
                        <a:rPr lang="zh-CN" altLang="en-US" sz="12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）</a:t>
                      </a:r>
                    </a:p>
                  </a:txBody>
                  <a:tcPr marL="177800" marR="177800" marT="57150" marB="57150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471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学生</a:t>
                      </a:r>
                      <a:endParaRPr lang="zh-CN" altLang="en-US" sz="12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 marL="177800" marR="177800" marT="57150" marB="57150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FF623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计算机二级考试</a:t>
                      </a: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小学六年级</a:t>
                      </a:r>
                      <a:r>
                        <a:rPr lang="en-US" altLang="zh-CN" sz="12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Python</a:t>
                      </a:r>
                      <a:r>
                        <a:rPr lang="zh-CN" altLang="en-US" sz="12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课程</a:t>
                      </a:r>
                      <a:endParaRPr lang="zh-CN" altLang="en-US" sz="12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2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77800" marR="177800" marT="57150" marB="57150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FF623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圆角矩形 8"/>
          <p:cNvSpPr/>
          <p:nvPr/>
        </p:nvSpPr>
        <p:spPr>
          <a:xfrm>
            <a:off x="710565" y="1457325"/>
            <a:ext cx="1617980" cy="56261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适用面广泛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8140" y="2215515"/>
            <a:ext cx="5215255" cy="23964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830" y="2245995"/>
            <a:ext cx="4287520" cy="23666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Python </a:t>
            </a:r>
            <a:r>
              <a:t>解释器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解释器存放在：</a:t>
            </a:r>
            <a:r>
              <a:rPr lang="en-US" altLang="zh-CN"/>
              <a:t>&lt;Python</a:t>
            </a:r>
            <a:r>
              <a:rPr lang="zh-CN" altLang="en-US"/>
              <a:t>安装目录</a:t>
            </a:r>
            <a:r>
              <a:rPr lang="en-US" altLang="zh-CN"/>
              <a:t>&gt;/</a:t>
            </a:r>
            <a:r>
              <a:rPr lang="en-US" altLang="zh-CN" b="1">
                <a:solidFill>
                  <a:srgbClr val="FF0000"/>
                </a:solidFill>
              </a:rPr>
              <a:t>python.exe</a:t>
            </a:r>
          </a:p>
          <a:p>
            <a:endParaRPr lang="en-US" altLang="zh-CN" b="1">
              <a:solidFill>
                <a:srgbClr val="FF0000"/>
              </a:solidFill>
            </a:endParaRPr>
          </a:p>
          <a:p>
            <a:endParaRPr lang="en-US" altLang="zh-CN" b="1">
              <a:solidFill>
                <a:srgbClr val="FF0000"/>
              </a:solidFill>
            </a:endParaRPr>
          </a:p>
          <a:p>
            <a:endParaRPr lang="en-US" altLang="zh-CN" b="1">
              <a:solidFill>
                <a:srgbClr val="FF0000"/>
              </a:solidFill>
            </a:endParaRPr>
          </a:p>
          <a:p>
            <a:endParaRPr lang="en-US" altLang="zh-CN" b="1">
              <a:solidFill>
                <a:srgbClr val="FF0000"/>
              </a:solidFill>
            </a:endParaRPr>
          </a:p>
          <a:p>
            <a:endParaRPr lang="en-US" altLang="zh-CN" b="1">
              <a:solidFill>
                <a:srgbClr val="FF0000"/>
              </a:solidFill>
            </a:endParaRPr>
          </a:p>
          <a:p>
            <a:endParaRPr lang="en-US" altLang="zh-CN" b="1">
              <a:solidFill>
                <a:srgbClr val="FF0000"/>
              </a:solidFill>
            </a:endParaRPr>
          </a:p>
          <a:p>
            <a:r>
              <a:rPr lang="zh-CN" altLang="en-US" b="1">
                <a:solidFill>
                  <a:srgbClr val="FF0000"/>
                </a:solidFill>
              </a:rPr>
              <a:t>我们在</a:t>
            </a:r>
            <a:r>
              <a:rPr lang="en-US" altLang="zh-CN" b="1">
                <a:solidFill>
                  <a:srgbClr val="FF0000"/>
                </a:solidFill>
              </a:rPr>
              <a:t>CMD</a:t>
            </a:r>
            <a:r>
              <a:rPr lang="zh-CN" altLang="en-US" b="1">
                <a:solidFill>
                  <a:srgbClr val="FF0000"/>
                </a:solidFill>
              </a:rPr>
              <a:t>（命令提示符）程序内，执行的</a:t>
            </a:r>
            <a:r>
              <a:rPr lang="en-US" altLang="zh-CN" b="1">
                <a:solidFill>
                  <a:srgbClr val="FF0000"/>
                </a:solidFill>
              </a:rPr>
              <a:t>python</a:t>
            </a:r>
            <a:r>
              <a:rPr lang="zh-CN" altLang="en-US" b="1">
                <a:solidFill>
                  <a:srgbClr val="FF0000"/>
                </a:solidFill>
              </a:rPr>
              <a:t>，就是上图的</a:t>
            </a:r>
            <a:r>
              <a:rPr lang="en-US" altLang="zh-CN" b="1">
                <a:solidFill>
                  <a:srgbClr val="FF0000"/>
                </a:solidFill>
              </a:rPr>
              <a:t>python.exe</a:t>
            </a:r>
            <a:r>
              <a:rPr lang="zh-CN" altLang="en-US" b="1">
                <a:solidFill>
                  <a:srgbClr val="FF0000"/>
                </a:solidFill>
              </a:rPr>
              <a:t>程序哦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545" y="2195830"/>
            <a:ext cx="5072380" cy="23558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545" y="5109845"/>
            <a:ext cx="4152900" cy="1174750"/>
          </a:xfrm>
          <a:prstGeom prst="rect">
            <a:avLst/>
          </a:prstGeom>
        </p:spPr>
      </p:pic>
      <p:pic>
        <p:nvPicPr>
          <p:cNvPr id="6" name="图片 5" descr="01 (129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8340" y="5370830"/>
            <a:ext cx="1216025" cy="121602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Python </a:t>
            </a:r>
            <a:r>
              <a:t>解释器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/>
              <a:t>不使用解释器，计算机不认识</a:t>
            </a:r>
            <a:r>
              <a:rPr lang="en-US" altLang="zh-CN"/>
              <a:t>Python</a:t>
            </a:r>
            <a:r>
              <a:rPr lang="zh-CN" altLang="en-US"/>
              <a:t>代码哦</a:t>
            </a:r>
            <a:endParaRPr lang="en-US" altLang="zh-CN" b="1">
              <a:solidFill>
                <a:srgbClr val="FF0000"/>
              </a:solidFill>
            </a:endParaRPr>
          </a:p>
          <a:p>
            <a:endParaRPr lang="en-US" altLang="zh-CN" b="1">
              <a:solidFill>
                <a:srgbClr val="FF0000"/>
              </a:solidFill>
            </a:endParaRPr>
          </a:p>
          <a:p>
            <a:endParaRPr lang="en-US" altLang="zh-CN" b="1">
              <a:solidFill>
                <a:srgbClr val="FF0000"/>
              </a:solidFill>
            </a:endParaRPr>
          </a:p>
          <a:p>
            <a:endParaRPr lang="en-US" altLang="zh-CN" b="1">
              <a:solidFill>
                <a:srgbClr val="FF0000"/>
              </a:solidFill>
            </a:endParaRPr>
          </a:p>
          <a:p>
            <a:endParaRPr lang="en-US" altLang="zh-CN" b="1">
              <a:solidFill>
                <a:srgbClr val="FF0000"/>
              </a:solidFill>
            </a:endParaRPr>
          </a:p>
          <a:p>
            <a:endParaRPr lang="en-US" altLang="zh-CN" b="1">
              <a:solidFill>
                <a:srgbClr val="FF0000"/>
              </a:solidFill>
            </a:endParaRPr>
          </a:p>
          <a:p>
            <a:r>
              <a:rPr lang="zh-CN" altLang="en-US" b="1">
                <a:solidFill>
                  <a:srgbClr val="FF0000"/>
                </a:solidFill>
              </a:rPr>
              <a:t>使用</a:t>
            </a:r>
            <a:r>
              <a:rPr lang="en-US" altLang="zh-CN" b="1">
                <a:solidFill>
                  <a:srgbClr val="FF0000"/>
                </a:solidFill>
              </a:rPr>
              <a:t>Python</a:t>
            </a:r>
            <a:r>
              <a:rPr lang="zh-CN" altLang="en-US" b="1">
                <a:solidFill>
                  <a:srgbClr val="FF0000"/>
                </a:solidFill>
              </a:rPr>
              <a:t>解释器程序，就能执行</a:t>
            </a:r>
            <a:r>
              <a:rPr lang="en-US" altLang="zh-CN" b="1">
                <a:solidFill>
                  <a:srgbClr val="FF0000"/>
                </a:solidFill>
              </a:rPr>
              <a:t>Python</a:t>
            </a:r>
            <a:r>
              <a:rPr lang="zh-CN" altLang="en-US" b="1">
                <a:solidFill>
                  <a:srgbClr val="FF0000"/>
                </a:solidFill>
              </a:rPr>
              <a:t>代码了</a:t>
            </a:r>
          </a:p>
        </p:txBody>
      </p:sp>
      <p:pic>
        <p:nvPicPr>
          <p:cNvPr id="6" name="图片 5" descr="01 (129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8340" y="5370830"/>
            <a:ext cx="1216025" cy="12160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35" y="2179955"/>
            <a:ext cx="5401945" cy="14128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735" y="4688840"/>
            <a:ext cx="7362825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Python </a:t>
            </a:r>
            <a:r>
              <a:t>解释器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>
                <a:solidFill>
                  <a:srgbClr val="FF0000"/>
                </a:solidFill>
              </a:rPr>
              <a:t>思考一下：</a:t>
            </a:r>
          </a:p>
          <a:p>
            <a:r>
              <a:rPr lang="zh-CN" altLang="en-US" b="1">
                <a:solidFill>
                  <a:srgbClr val="FF0000"/>
                </a:solidFill>
              </a:rPr>
              <a:t>在</a:t>
            </a:r>
            <a:r>
              <a:rPr lang="en-US" altLang="zh-CN" b="1">
                <a:solidFill>
                  <a:srgbClr val="FF0000"/>
                </a:solidFill>
              </a:rPr>
              <a:t>python</a:t>
            </a:r>
            <a:r>
              <a:rPr lang="zh-CN" altLang="en-US" b="1">
                <a:solidFill>
                  <a:srgbClr val="FF0000"/>
                </a:solidFill>
              </a:rPr>
              <a:t>解释器程序内，我们发现，写完一行代码并回车后，会直接运行他。</a:t>
            </a:r>
          </a:p>
          <a:p>
            <a:endParaRPr lang="zh-CN" altLang="en-US" b="1">
              <a:solidFill>
                <a:srgbClr val="FF0000"/>
              </a:solidFill>
            </a:endParaRPr>
          </a:p>
          <a:p>
            <a:r>
              <a:rPr lang="zh-CN" altLang="en-US" b="1">
                <a:solidFill>
                  <a:srgbClr val="FF0000"/>
                </a:solidFill>
              </a:rPr>
              <a:t>问题来了：</a:t>
            </a:r>
          </a:p>
          <a:p>
            <a:r>
              <a:rPr lang="zh-CN" altLang="en-US" b="1">
                <a:solidFill>
                  <a:srgbClr val="FF0000"/>
                </a:solidFill>
              </a:rPr>
              <a:t>我们能否写好多行代码，一次性的运行呢？</a:t>
            </a:r>
          </a:p>
          <a:p>
            <a:endParaRPr lang="zh-CN" altLang="en-US" b="1">
              <a:solidFill>
                <a:srgbClr val="FF0000"/>
              </a:solidFill>
            </a:endParaRPr>
          </a:p>
          <a:p>
            <a:endParaRPr lang="zh-CN" altLang="en-US" b="1">
              <a:solidFill>
                <a:srgbClr val="FF0000"/>
              </a:solidFill>
            </a:endParaRPr>
          </a:p>
          <a:p>
            <a:endParaRPr lang="zh-CN" altLang="en-US" b="1">
              <a:solidFill>
                <a:srgbClr val="FF0000"/>
              </a:solidFill>
            </a:endParaRPr>
          </a:p>
          <a:p>
            <a:endParaRPr lang="zh-CN" altLang="en-US" b="1">
              <a:solidFill>
                <a:srgbClr val="FF0000"/>
              </a:solidFill>
            </a:endParaRPr>
          </a:p>
          <a:p>
            <a:r>
              <a:rPr lang="zh-CN" altLang="en-US" b="1">
                <a:solidFill>
                  <a:srgbClr val="FF0000"/>
                </a:solidFill>
              </a:rPr>
              <a:t>那，肯定是：可以的</a:t>
            </a:r>
          </a:p>
        </p:txBody>
      </p:sp>
      <p:pic>
        <p:nvPicPr>
          <p:cNvPr id="6" name="图片 5" descr="01 (129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848340" y="5370830"/>
            <a:ext cx="1216025" cy="1216025"/>
          </a:xfrm>
          <a:prstGeom prst="rect">
            <a:avLst/>
          </a:prstGeom>
        </p:spPr>
      </p:pic>
      <p:pic>
        <p:nvPicPr>
          <p:cNvPr id="13" name="图片 12" descr="01 (106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078480" y="3815715"/>
            <a:ext cx="1395095" cy="1395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Python </a:t>
            </a:r>
            <a:r>
              <a:t>解释器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我们可以将代码，写入一个以</a:t>
            </a:r>
            <a:r>
              <a:rPr lang="en-US" altLang="zh-CN">
                <a:solidFill>
                  <a:schemeClr val="tx1"/>
                </a:solidFill>
              </a:rPr>
              <a:t>”.py”</a:t>
            </a:r>
            <a:r>
              <a:rPr lang="zh-CN" altLang="en-US">
                <a:solidFill>
                  <a:schemeClr val="tx1"/>
                </a:solidFill>
              </a:rPr>
              <a:t>结尾的文件中，使用</a:t>
            </a:r>
            <a:r>
              <a:rPr lang="en-US" altLang="zh-CN">
                <a:solidFill>
                  <a:schemeClr val="tx1"/>
                </a:solidFill>
              </a:rPr>
              <a:t>python</a:t>
            </a:r>
            <a:r>
              <a:rPr lang="zh-CN" altLang="en-US">
                <a:solidFill>
                  <a:schemeClr val="tx1"/>
                </a:solidFill>
              </a:rPr>
              <a:t>命令去运行它。</a:t>
            </a:r>
          </a:p>
          <a:p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如，在</a:t>
            </a:r>
            <a:r>
              <a:rPr lang="en-US" altLang="zh-CN">
                <a:solidFill>
                  <a:schemeClr val="tx1"/>
                </a:solidFill>
              </a:rPr>
              <a:t>Windows</a:t>
            </a:r>
            <a:r>
              <a:rPr lang="zh-CN" altLang="en-US">
                <a:solidFill>
                  <a:schemeClr val="tx1"/>
                </a:solidFill>
              </a:rPr>
              <a:t>系统的</a:t>
            </a:r>
            <a:r>
              <a:rPr lang="en-US" altLang="zh-CN" sz="2400">
                <a:solidFill>
                  <a:srgbClr val="FF0000"/>
                </a:solidFill>
              </a:rPr>
              <a:t>D</a:t>
            </a:r>
            <a:r>
              <a:rPr lang="zh-CN" altLang="en-US" sz="2400">
                <a:solidFill>
                  <a:srgbClr val="FF0000"/>
                </a:solidFill>
              </a:rPr>
              <a:t>盘</a:t>
            </a:r>
            <a:r>
              <a:rPr lang="zh-CN" altLang="en-US">
                <a:solidFill>
                  <a:schemeClr val="tx1"/>
                </a:solidFill>
              </a:rPr>
              <a:t>，我们新建一个名为：</a:t>
            </a:r>
            <a:r>
              <a:rPr lang="en-US" altLang="zh-CN" sz="2400">
                <a:solidFill>
                  <a:srgbClr val="FF0000"/>
                </a:solidFill>
              </a:rPr>
              <a:t>test.py</a:t>
            </a:r>
            <a:r>
              <a:rPr lang="zh-CN" altLang="en-US">
                <a:solidFill>
                  <a:schemeClr val="tx1"/>
                </a:solidFill>
              </a:rPr>
              <a:t>的文件，并通过记事本程序打开它，输入如下内容：</a:t>
            </a:r>
          </a:p>
          <a:p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在</a:t>
            </a:r>
            <a:r>
              <a:rPr lang="en-US" altLang="zh-CN">
                <a:solidFill>
                  <a:schemeClr val="tx1"/>
                </a:solidFill>
              </a:rPr>
              <a:t>“</a:t>
            </a:r>
            <a:r>
              <a:rPr lang="zh-CN" altLang="en-US">
                <a:solidFill>
                  <a:schemeClr val="tx1"/>
                </a:solidFill>
              </a:rPr>
              <a:t>命令提示符</a:t>
            </a:r>
            <a:r>
              <a:rPr lang="en-US" altLang="zh-CN">
                <a:solidFill>
                  <a:schemeClr val="tx1"/>
                </a:solidFill>
              </a:rPr>
              <a:t>”</a:t>
            </a:r>
            <a:r>
              <a:rPr lang="zh-CN" altLang="en-US">
                <a:solidFill>
                  <a:schemeClr val="tx1"/>
                </a:solidFill>
              </a:rPr>
              <a:t>程序内，使用</a:t>
            </a:r>
            <a:r>
              <a:rPr lang="en-US" altLang="zh-CN">
                <a:solidFill>
                  <a:schemeClr val="tx1"/>
                </a:solidFill>
              </a:rPr>
              <a:t>python</a:t>
            </a:r>
            <a:r>
              <a:rPr lang="zh-CN" altLang="en-US">
                <a:solidFill>
                  <a:schemeClr val="tx1"/>
                </a:solidFill>
              </a:rPr>
              <a:t>命令，运行它，如图：</a:t>
            </a:r>
          </a:p>
          <a:p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" name="图片 5" descr="01 (129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848340" y="5370830"/>
            <a:ext cx="1216025" cy="12160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715" y="3168015"/>
            <a:ext cx="2552700" cy="8858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715" y="4832350"/>
            <a:ext cx="3086100" cy="12573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557645" cy="4511040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/>
              <a:t>计算机只认识什么？</a:t>
            </a:r>
          </a:p>
          <a:p>
            <a:pPr marL="0" indent="0">
              <a:buNone/>
            </a:pPr>
            <a:r>
              <a:rPr lang="en-US" altLang="zh-CN"/>
              <a:t>	</a:t>
            </a:r>
            <a:r>
              <a:rPr lang="en-US" altLang="zh-CN" sz="1400">
                <a:latin typeface="Alibaba Sans" panose="020B0503020203040204" charset="0"/>
                <a:ea typeface="纤黑体" panose="02000000000000000000" charset="-122"/>
                <a:cs typeface="Alibaba Sans" panose="020B0503020203040204" charset="0"/>
              </a:rPr>
              <a:t>0</a:t>
            </a:r>
            <a:r>
              <a:rPr lang="zh-CN" altLang="en-US" sz="1400">
                <a:latin typeface="Alibaba Sans" panose="020B0503020203040204" charset="0"/>
                <a:ea typeface="纤黑体" panose="02000000000000000000" charset="-122"/>
                <a:cs typeface="Alibaba Sans" panose="020B0503020203040204" charset="0"/>
              </a:rPr>
              <a:t>和</a:t>
            </a:r>
            <a:r>
              <a:rPr lang="en-US" altLang="zh-CN" sz="1400">
                <a:latin typeface="Alibaba Sans" panose="020B0503020203040204" charset="0"/>
                <a:ea typeface="纤黑体" panose="02000000000000000000" charset="-122"/>
                <a:cs typeface="Alibaba Sans" panose="020B0503020203040204" charset="0"/>
              </a:rPr>
              <a:t>1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2. Python</a:t>
            </a:r>
            <a:r>
              <a:rPr lang="zh-CN" altLang="en-US"/>
              <a:t>解释器的作用是</a:t>
            </a:r>
          </a:p>
          <a:p>
            <a:pPr marL="0" indent="0">
              <a:buNone/>
            </a:pPr>
            <a:r>
              <a:rPr lang="en-US" altLang="zh-CN"/>
              <a:t>	</a:t>
            </a:r>
            <a:r>
              <a:rPr lang="zh-CN" altLang="en-US" sz="1000">
                <a:latin typeface="Alibaba Sans" panose="020B0503020203040204" charset="0"/>
                <a:cs typeface="Alibaba Sans" panose="020B0503020203040204" charset="0"/>
              </a:rPr>
              <a:t>将</a:t>
            </a:r>
            <a:r>
              <a:rPr lang="en-US" altLang="zh-CN" sz="1000">
                <a:latin typeface="Alibaba Sans" panose="020B0503020203040204" charset="0"/>
                <a:cs typeface="Alibaba Sans" panose="020B0503020203040204" charset="0"/>
              </a:rPr>
              <a:t>Python</a:t>
            </a:r>
            <a:r>
              <a:rPr lang="zh-CN" altLang="en-US" sz="1000">
                <a:latin typeface="Alibaba Sans" panose="020B0503020203040204" charset="0"/>
                <a:cs typeface="Alibaba Sans" panose="020B0503020203040204" charset="0"/>
              </a:rPr>
              <a:t>代码翻译成计算机认识的</a:t>
            </a:r>
            <a:r>
              <a:rPr lang="en-US" altLang="zh-CN" sz="1000">
                <a:latin typeface="Alibaba Sans" panose="020B0503020203040204" charset="0"/>
                <a:cs typeface="Alibaba Sans" panose="020B0503020203040204" charset="0"/>
              </a:rPr>
              <a:t>0</a:t>
            </a:r>
            <a:r>
              <a:rPr lang="zh-CN" altLang="en-US" sz="1000">
                <a:latin typeface="Alibaba Sans" panose="020B0503020203040204" charset="0"/>
                <a:cs typeface="Alibaba Sans" panose="020B0503020203040204" charset="0"/>
              </a:rPr>
              <a:t>和</a:t>
            </a:r>
            <a:r>
              <a:rPr lang="en-US" altLang="zh-CN" sz="1000">
                <a:latin typeface="Alibaba Sans" panose="020B0503020203040204" charset="0"/>
                <a:cs typeface="Alibaba Sans" panose="020B0503020203040204" charset="0"/>
              </a:rPr>
              <a:t>1</a:t>
            </a:r>
            <a:r>
              <a:rPr lang="zh-CN" altLang="en-US" sz="1000">
                <a:latin typeface="Alibaba Sans" panose="020B0503020203040204" charset="0"/>
                <a:cs typeface="Alibaba Sans" panose="020B0503020203040204" charset="0"/>
              </a:rPr>
              <a:t>并提交计算机执行</a:t>
            </a:r>
          </a:p>
          <a:p>
            <a:pPr marL="0" indent="0">
              <a:buNone/>
            </a:pPr>
            <a:r>
              <a:rPr lang="en-US" altLang="zh-CN" sz="1000">
                <a:latin typeface="Alibaba Sans" panose="020B0503020203040204" charset="0"/>
                <a:cs typeface="Alibaba Sans" panose="020B0503020203040204" charset="0"/>
              </a:rPr>
              <a:t>	</a:t>
            </a:r>
            <a:r>
              <a:rPr lang="zh-CN" altLang="en-US" sz="1000">
                <a:latin typeface="Alibaba Sans" panose="020B0503020203040204" charset="0"/>
                <a:cs typeface="Alibaba Sans" panose="020B0503020203040204" charset="0"/>
              </a:rPr>
              <a:t>在解释器环境内可以一行行的执行我们输入的代码</a:t>
            </a:r>
          </a:p>
          <a:p>
            <a:pPr marL="0" indent="0">
              <a:buNone/>
            </a:pPr>
            <a:r>
              <a:rPr lang="en-US" altLang="zh-CN" sz="1000">
                <a:latin typeface="Alibaba Sans" panose="020B0503020203040204" charset="0"/>
                <a:cs typeface="Alibaba Sans" panose="020B0503020203040204" charset="0"/>
              </a:rPr>
              <a:t>	</a:t>
            </a:r>
            <a:r>
              <a:rPr lang="zh-CN" altLang="en-US" sz="1000">
                <a:latin typeface="Alibaba Sans" panose="020B0503020203040204" charset="0"/>
                <a:cs typeface="Alibaba Sans" panose="020B0503020203040204" charset="0"/>
              </a:rPr>
              <a:t>也可以使用解释器程序，去执行</a:t>
            </a:r>
            <a:r>
              <a:rPr lang="en-US" altLang="zh-CN" sz="1000">
                <a:latin typeface="Alibaba Sans" panose="020B0503020203040204" charset="0"/>
                <a:cs typeface="Alibaba Sans" panose="020B0503020203040204" charset="0"/>
              </a:rPr>
              <a:t>”.py”</a:t>
            </a:r>
            <a:r>
              <a:rPr lang="zh-CN" altLang="en-US" sz="1000">
                <a:latin typeface="Alibaba Sans" panose="020B0503020203040204" charset="0"/>
                <a:cs typeface="Alibaba Sans" panose="020B0503020203040204" charset="0"/>
              </a:rPr>
              <a:t>代码文件</a:t>
            </a:r>
            <a:endParaRPr lang="zh-CN" altLang="en-US" sz="1400"/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>
                <a:sym typeface="+mn-ea"/>
              </a:rPr>
              <a:t>“.py”文件是什么？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	</a:t>
            </a:r>
            <a:r>
              <a:rPr lang="en-US" altLang="zh-CN" sz="1200">
                <a:latin typeface="Alibaba Sans" panose="020B0503020203040204" charset="0"/>
                <a:cs typeface="Alibaba Sans" panose="020B0503020203040204" charset="0"/>
                <a:sym typeface="+mn-ea"/>
              </a:rPr>
              <a:t>python</a:t>
            </a:r>
            <a:r>
              <a:rPr lang="zh-CN" altLang="en-US" sz="1200">
                <a:latin typeface="Alibaba Sans" panose="020B0503020203040204" charset="0"/>
                <a:cs typeface="Alibaba Sans" panose="020B0503020203040204" charset="0"/>
                <a:sym typeface="+mn-ea"/>
              </a:rPr>
              <a:t>语言的代码文件，里面记录了</a:t>
            </a:r>
            <a:r>
              <a:rPr lang="en-US" altLang="zh-CN" sz="1200">
                <a:latin typeface="Alibaba Sans" panose="020B0503020203040204" charset="0"/>
                <a:cs typeface="Alibaba Sans" panose="020B0503020203040204" charset="0"/>
                <a:sym typeface="+mn-ea"/>
              </a:rPr>
              <a:t>python</a:t>
            </a:r>
            <a:r>
              <a:rPr lang="zh-CN" altLang="en-US" sz="1200">
                <a:latin typeface="Alibaba Sans" panose="020B0503020203040204" charset="0"/>
                <a:cs typeface="Alibaba Sans" panose="020B0503020203040204" charset="0"/>
                <a:sym typeface="+mn-ea"/>
              </a:rPr>
              <a:t>的代码</a:t>
            </a:r>
            <a:endParaRPr lang="en-US" altLang="zh-CN" sz="1200" b="0">
              <a:latin typeface="Alibaba Sans" panose="020B0503020203040204" charset="0"/>
              <a:cs typeface="Alibaba Sans" panose="020B0503020203040204" charset="0"/>
            </a:endParaRPr>
          </a:p>
          <a:p>
            <a:pPr marL="0" algn="l">
              <a:buNone/>
            </a:pPr>
            <a:r>
              <a:rPr lang="zh-CN" altLang="en-US" sz="1800" b="0"/>
              <a:t>4. </a:t>
            </a:r>
            <a:r>
              <a:rPr lang="en-US" altLang="zh-CN">
                <a:sym typeface="+mn-ea"/>
              </a:rPr>
              <a:t>Python</a:t>
            </a:r>
            <a:r>
              <a:rPr lang="zh-CN" altLang="en-US">
                <a:sym typeface="+mn-ea"/>
              </a:rPr>
              <a:t>解释器程序在</a:t>
            </a:r>
            <a:endParaRPr lang="zh-CN" altLang="en-US" sz="1800" b="0"/>
          </a:p>
          <a:p>
            <a:pPr marL="0" indent="0">
              <a:buNone/>
            </a:pPr>
            <a:r>
              <a:rPr lang="en-US" altLang="zh-CN" sz="1200" b="0">
                <a:latin typeface="Alibaba Sans" panose="020B0503020203040204" charset="0"/>
                <a:cs typeface="Alibaba Sans" panose="020B0503020203040204" charset="0"/>
              </a:rPr>
              <a:t>	</a:t>
            </a:r>
            <a:r>
              <a:rPr lang="en-US" altLang="zh-CN" sz="1200">
                <a:latin typeface="Alibaba Sans" panose="020B0503020203040204" charset="0"/>
                <a:cs typeface="Alibaba Sans" panose="020B0503020203040204" charset="0"/>
                <a:sym typeface="+mn-ea"/>
              </a:rPr>
              <a:t>&lt;Python</a:t>
            </a:r>
            <a:r>
              <a:rPr lang="zh-CN" altLang="en-US" sz="1200">
                <a:latin typeface="Alibaba Sans" panose="020B0503020203040204" charset="0"/>
                <a:cs typeface="Alibaba Sans" panose="020B0503020203040204" charset="0"/>
                <a:sym typeface="+mn-ea"/>
              </a:rPr>
              <a:t>安装目录</a:t>
            </a:r>
            <a:r>
              <a:rPr lang="en-US" altLang="zh-CN" sz="1200">
                <a:latin typeface="Alibaba Sans" panose="020B0503020203040204" charset="0"/>
                <a:cs typeface="Alibaba Sans" panose="020B0503020203040204" charset="0"/>
                <a:sym typeface="+mn-ea"/>
              </a:rPr>
              <a:t>&gt;/python.exe</a:t>
            </a:r>
            <a:endParaRPr lang="zh-CN" altLang="en-US" sz="1200" b="0">
              <a:latin typeface="Alibaba Sans" panose="020B0503020203040204" charset="0"/>
              <a:cs typeface="Alibaba Sans" panose="020B050302020304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dirty="0">
                <a:solidFill>
                  <a:schemeClr val="tx1"/>
                </a:solidFill>
                <a:sym typeface="+mn-ea"/>
              </a:rPr>
              <a:t>初识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endParaRPr lang="zh-CN" altLang="en-US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什么是编程语言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Python安装</a:t>
            </a: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第一个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程序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r>
              <a:rPr lang="en-US" dirty="0">
                <a:solidFill>
                  <a:schemeClr val="tx1"/>
                </a:solidFill>
                <a:sym typeface="+mn-ea"/>
              </a:rPr>
              <a:t>Python解释器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AD2B26"/>
                </a:solidFill>
                <a:sym typeface="+mn-ea"/>
              </a:rPr>
              <a:t>Python开发环境</a:t>
            </a:r>
            <a:endParaRPr lang="zh-CN" altLang="en-US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451485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安装和配置</a:t>
            </a:r>
            <a:r>
              <a:rPr lang="en-US" altLang="zh-CN" dirty="0">
                <a:solidFill>
                  <a:schemeClr val="tx1"/>
                </a:solidFill>
              </a:rPr>
              <a:t>PyCharm</a:t>
            </a:r>
            <a:r>
              <a:rPr lang="zh-CN" altLang="en-US" dirty="0">
                <a:solidFill>
                  <a:schemeClr val="tx1"/>
                </a:solidFill>
              </a:rPr>
              <a:t>工具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Python </a:t>
            </a:r>
            <a:r>
              <a:t>开发环境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Python</a:t>
            </a:r>
            <a:r>
              <a:rPr lang="zh-CN" altLang="en-US"/>
              <a:t>程序的开发有许多种方式，一般我们常见的有：</a:t>
            </a:r>
          </a:p>
          <a:p>
            <a:endParaRPr lang="zh-CN" altLang="en-US"/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Python解释器环境内，执行单行代码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使用Python解释器程序，执行Python代码文件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rgbClr val="FF0000"/>
                </a:solidFill>
                <a:sym typeface="+mn-ea"/>
              </a:rPr>
              <a:t>使用第三方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IDE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（集成开发工具），如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PyCharm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软件，开发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Python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程序</a:t>
            </a:r>
          </a:p>
        </p:txBody>
      </p:sp>
      <p:pic>
        <p:nvPicPr>
          <p:cNvPr id="4" name="图片 3" descr="32313535353737303b32313535353737393bd6d8d2aa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0565" y="5250180"/>
            <a:ext cx="914400" cy="914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24965" y="5507990"/>
            <a:ext cx="435165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最常用的就是使用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PyCharm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软件进行开发</a:t>
            </a:r>
          </a:p>
        </p:txBody>
      </p:sp>
      <p:pic>
        <p:nvPicPr>
          <p:cNvPr id="6" name="图片 5" descr="01 (82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555" y="5111750"/>
            <a:ext cx="1481455" cy="14814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Python</a:t>
            </a:r>
            <a:r>
              <a:t>开发环境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PyCharm</a:t>
            </a:r>
            <a:r>
              <a:rPr lang="zh-CN" altLang="en-US"/>
              <a:t>集成开发工具（</a:t>
            </a:r>
            <a:r>
              <a:rPr lang="en-US" altLang="zh-CN"/>
              <a:t>IDE</a:t>
            </a:r>
            <a:r>
              <a:rPr lang="zh-CN" altLang="en-US"/>
              <a:t>），是当下全球</a:t>
            </a:r>
            <a:r>
              <a:rPr lang="en-US" altLang="zh-CN"/>
              <a:t>Python</a:t>
            </a:r>
            <a:r>
              <a:rPr lang="zh-CN" altLang="en-US"/>
              <a:t>开发者，使用</a:t>
            </a:r>
            <a:r>
              <a:rPr lang="zh-CN" altLang="en-US" sz="2400" b="1">
                <a:solidFill>
                  <a:srgbClr val="FF0000"/>
                </a:solidFill>
              </a:rPr>
              <a:t>最频繁的工具软件</a:t>
            </a:r>
            <a:r>
              <a:rPr lang="zh-CN" altLang="en-US"/>
              <a:t>。</a:t>
            </a:r>
          </a:p>
          <a:p>
            <a:r>
              <a:rPr lang="zh-CN" altLang="en-US"/>
              <a:t>绝大多数的</a:t>
            </a:r>
            <a:r>
              <a:rPr lang="en-US" altLang="zh-CN"/>
              <a:t>Python</a:t>
            </a:r>
            <a:r>
              <a:rPr lang="zh-CN" altLang="en-US"/>
              <a:t>程序，都是在</a:t>
            </a:r>
            <a:r>
              <a:rPr lang="en-US" altLang="zh-CN"/>
              <a:t>PyCharm</a:t>
            </a:r>
            <a:r>
              <a:rPr lang="zh-CN" altLang="en-US"/>
              <a:t>工具内完成的开发。</a:t>
            </a:r>
          </a:p>
          <a:p>
            <a:r>
              <a:rPr lang="zh-CN" altLang="en-US"/>
              <a:t>本次课程全程基于</a:t>
            </a:r>
            <a:r>
              <a:rPr lang="en-US" altLang="zh-CN"/>
              <a:t>PyCharm</a:t>
            </a:r>
            <a:r>
              <a:rPr lang="zh-CN" altLang="en-US"/>
              <a:t>软件工具，来讲解</a:t>
            </a:r>
            <a:r>
              <a:rPr lang="en-US" altLang="zh-CN"/>
              <a:t>Python</a:t>
            </a:r>
            <a:r>
              <a:rPr lang="zh-CN" altLang="en-US"/>
              <a:t>。</a:t>
            </a:r>
          </a:p>
          <a:p>
            <a:endParaRPr lang="zh-CN" altLang="en-US"/>
          </a:p>
          <a:p>
            <a:r>
              <a:rPr lang="zh-CN" altLang="en-US"/>
              <a:t>首先，我们先下载并安装它：</a:t>
            </a:r>
          </a:p>
          <a:p>
            <a:r>
              <a:rPr lang="en-US" altLang="zh-CN"/>
              <a:t>- </a:t>
            </a:r>
            <a:r>
              <a:rPr lang="zh-CN" altLang="en-US"/>
              <a:t>打开网站：https://www.jetbrains.com/pycharm/download/#section=windows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95" y="4282440"/>
            <a:ext cx="4658360" cy="248348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Python</a:t>
            </a:r>
            <a:r>
              <a:rPr>
                <a:sym typeface="+mn-ea"/>
              </a:rPr>
              <a:t>开发环境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1</a:t>
            </a:r>
            <a:r>
              <a:rPr lang="zh-CN" altLang="en-US"/>
              <a:t>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705" y="2209165"/>
            <a:ext cx="5180965" cy="39192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5071110" y="1429385"/>
            <a:ext cx="6506210" cy="2696210"/>
          </a:xfrm>
        </p:spPr>
        <p:txBody>
          <a:bodyPr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/>
              <a:t>Python的诞生</a:t>
            </a:r>
            <a:r>
              <a:rPr lang="zh-CN" altLang="en-US" dirty="0"/>
              <a:t>？</a:t>
            </a:r>
            <a:r>
              <a:rPr lang="en-US" altLang="zh-CN" dirty="0"/>
              <a:t> </a:t>
            </a:r>
          </a:p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	1991年吉多·范·罗苏姆（龟叔）创建</a:t>
            </a:r>
          </a:p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2. 为什么使用Python</a:t>
            </a:r>
            <a:r>
              <a:rPr lang="zh-CN" altLang="en-US" dirty="0"/>
              <a:t>？</a:t>
            </a:r>
            <a:endParaRPr lang="en-US" altLang="zh-CN" dirty="0"/>
          </a:p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	简单</a:t>
            </a:r>
            <a:r>
              <a:rPr lang="zh-CN" altLang="en-US" dirty="0"/>
              <a:t>易学、全球第一、优雅、应用场景丰富（就业方向多）</a:t>
            </a:r>
            <a:endParaRPr lang="en-US" altLang="zh-CN" dirty="0"/>
          </a:p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3. Python的应用场景</a:t>
            </a:r>
            <a:r>
              <a:rPr lang="zh-CN" altLang="en-US" dirty="0"/>
              <a:t>？</a:t>
            </a:r>
            <a:endParaRPr lang="en-US" altLang="zh-CN" dirty="0"/>
          </a:p>
          <a:p>
            <a:pPr lvl="1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solidFill>
                <a:srgbClr val="C00000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506720" y="4302760"/>
            <a:ext cx="6522085" cy="1423670"/>
            <a:chOff x="8672" y="6776"/>
            <a:chExt cx="10271" cy="2242"/>
          </a:xfrm>
        </p:grpSpPr>
        <p:sp>
          <p:nvSpPr>
            <p:cNvPr id="24" name="圆角矩形 23"/>
            <p:cNvSpPr/>
            <p:nvPr/>
          </p:nvSpPr>
          <p:spPr>
            <a:xfrm>
              <a:off x="8672" y="6786"/>
              <a:ext cx="3251" cy="542"/>
            </a:xfrm>
            <a:prstGeom prst="roundRect">
              <a:avLst/>
            </a:prstGeom>
            <a:noFill/>
            <a:ln w="28575" cmpd="sng">
              <a:solidFill>
                <a:schemeClr val="accent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测试开发</a:t>
              </a:r>
            </a:p>
          </p:txBody>
        </p:sp>
        <p:sp>
          <p:nvSpPr>
            <p:cNvPr id="2" name="圆角矩形 1"/>
            <p:cNvSpPr/>
            <p:nvPr/>
          </p:nvSpPr>
          <p:spPr>
            <a:xfrm>
              <a:off x="12142" y="6776"/>
              <a:ext cx="3251" cy="542"/>
            </a:xfrm>
            <a:prstGeom prst="roundRect">
              <a:avLst/>
            </a:prstGeom>
            <a:noFill/>
            <a:ln w="28575" cmpd="sng">
              <a:solidFill>
                <a:schemeClr val="accent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运维开发</a:t>
              </a:r>
            </a:p>
          </p:txBody>
        </p:sp>
        <p:sp>
          <p:nvSpPr>
            <p:cNvPr id="3" name="圆角矩形 2"/>
            <p:cNvSpPr/>
            <p:nvPr/>
          </p:nvSpPr>
          <p:spPr>
            <a:xfrm>
              <a:off x="8672" y="7626"/>
              <a:ext cx="3251" cy="542"/>
            </a:xfrm>
            <a:prstGeom prst="roundRect">
              <a:avLst/>
            </a:prstGeom>
            <a:noFill/>
            <a:ln w="28575" cmpd="sng">
              <a:solidFill>
                <a:srgbClr val="B6020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（大）数据开发</a:t>
              </a:r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12142" y="7626"/>
              <a:ext cx="3251" cy="542"/>
            </a:xfrm>
            <a:prstGeom prst="roundRect">
              <a:avLst/>
            </a:prstGeom>
            <a:noFill/>
            <a:ln w="28575" cmpd="sng">
              <a:solidFill>
                <a:schemeClr val="accent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后端开发</a:t>
              </a: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8672" y="8466"/>
              <a:ext cx="3251" cy="542"/>
            </a:xfrm>
            <a:prstGeom prst="roundRect">
              <a:avLst/>
            </a:prstGeom>
            <a:noFill/>
            <a:ln w="28575" cmpd="sng">
              <a:solidFill>
                <a:srgbClr val="B7000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solidFill>
                    <a:schemeClr val="tx1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AI</a:t>
              </a:r>
              <a:r>
                <a:rPr lang="zh-CN" altLang="en-US" sz="1200">
                  <a:solidFill>
                    <a:schemeClr val="tx1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人工智能</a:t>
              </a: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12142" y="8476"/>
              <a:ext cx="3251" cy="542"/>
            </a:xfrm>
            <a:prstGeom prst="roundRect">
              <a:avLst/>
            </a:prstGeom>
            <a:noFill/>
            <a:ln w="28575" cmpd="sng">
              <a:solidFill>
                <a:schemeClr val="accent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1200">
                  <a:solidFill>
                    <a:schemeClr val="tx1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计算机二级考试</a:t>
              </a: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15692" y="8466"/>
              <a:ext cx="3251" cy="542"/>
            </a:xfrm>
            <a:prstGeom prst="roundRect">
              <a:avLst/>
            </a:prstGeom>
            <a:noFill/>
            <a:ln w="28575" cmpd="sng">
              <a:solidFill>
                <a:schemeClr val="accent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1200">
                  <a:solidFill>
                    <a:schemeClr val="tx1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小学正课、少儿编程</a:t>
              </a: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15692" y="6786"/>
              <a:ext cx="3251" cy="542"/>
            </a:xfrm>
            <a:prstGeom prst="roundRect">
              <a:avLst/>
            </a:prstGeom>
            <a:noFill/>
            <a:ln w="28575" cmpd="sng">
              <a:solidFill>
                <a:schemeClr val="accent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科学研究</a:t>
              </a: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15692" y="7626"/>
              <a:ext cx="3251" cy="542"/>
            </a:xfrm>
            <a:prstGeom prst="roundRect">
              <a:avLst/>
            </a:prstGeom>
            <a:noFill/>
            <a:ln w="28575" cmpd="sng">
              <a:solidFill>
                <a:schemeClr val="accent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1200">
                  <a:solidFill>
                    <a:schemeClr val="tx1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  <a:sym typeface="+mn-ea"/>
                </a:rPr>
                <a:t>数据分析、可视化</a:t>
              </a:r>
              <a:endParaRPr lang="zh-CN" altLang="en-US" sz="120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Python</a:t>
            </a:r>
            <a:r>
              <a:rPr>
                <a:sym typeface="+mn-ea"/>
              </a:rPr>
              <a:t>开发环境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2</a:t>
            </a:r>
            <a:r>
              <a:rPr lang="zh-CN" altLang="en-US"/>
              <a:t>：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895" y="2178050"/>
            <a:ext cx="5652135" cy="427545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Python</a:t>
            </a:r>
            <a:r>
              <a:rPr>
                <a:sym typeface="+mn-ea"/>
              </a:rPr>
              <a:t>开发环境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3</a:t>
            </a:r>
            <a:r>
              <a:rPr lang="zh-CN" altLang="en-US"/>
              <a:t>：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10" y="2187575"/>
            <a:ext cx="4964430" cy="375729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Python</a:t>
            </a:r>
            <a:r>
              <a:rPr>
                <a:sym typeface="+mn-ea"/>
              </a:rPr>
              <a:t>开发环境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4</a:t>
            </a:r>
            <a:r>
              <a:rPr lang="zh-CN" altLang="en-US"/>
              <a:t>：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590" y="2188845"/>
            <a:ext cx="4873625" cy="368681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Python</a:t>
            </a:r>
            <a:r>
              <a:rPr>
                <a:sym typeface="+mn-ea"/>
              </a:rPr>
              <a:t>开发环境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5</a:t>
            </a:r>
            <a:r>
              <a:rPr lang="zh-CN" altLang="en-US"/>
              <a:t>：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80" y="2202180"/>
            <a:ext cx="4906645" cy="371094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Python</a:t>
            </a:r>
            <a:r>
              <a:rPr>
                <a:sym typeface="+mn-ea"/>
              </a:rPr>
              <a:t>开发环境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6:</a:t>
            </a:r>
            <a:r>
              <a:rPr lang="zh-CN" altLang="en-US"/>
              <a:t>，安装完成。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60" y="2139315"/>
            <a:ext cx="5044440" cy="381635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Python</a:t>
            </a:r>
            <a:r>
              <a:rPr>
                <a:sym typeface="+mn-ea"/>
              </a:rPr>
              <a:t>开发环境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找到安装好的</a:t>
            </a:r>
            <a:r>
              <a:rPr lang="en-US" altLang="zh-CN"/>
              <a:t>Python</a:t>
            </a:r>
            <a:r>
              <a:rPr lang="zh-CN" altLang="en-US"/>
              <a:t>，打开：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2273935"/>
            <a:ext cx="4395470" cy="339979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Python</a:t>
            </a:r>
            <a:r>
              <a:rPr>
                <a:sym typeface="+mn-ea"/>
              </a:rPr>
              <a:t>开发环境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/>
              <a:t>即可看到软件正常可用：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60" y="2157730"/>
            <a:ext cx="5424805" cy="409384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Python</a:t>
            </a:r>
            <a:r>
              <a:rPr>
                <a:sym typeface="+mn-ea"/>
              </a:rPr>
              <a:t>开发环境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/>
              <a:t>创建一个工程，我们来尝试写一写代码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" y="2156460"/>
            <a:ext cx="5342255" cy="403161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Python</a:t>
            </a:r>
            <a:r>
              <a:rPr>
                <a:sym typeface="+mn-ea"/>
              </a:rPr>
              <a:t>开发环境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指定工程路径以及选择</a:t>
            </a:r>
            <a:r>
              <a:rPr lang="en-US" altLang="zh-CN"/>
              <a:t>Python</a:t>
            </a:r>
            <a:r>
              <a:rPr lang="zh-CN" altLang="en-US"/>
              <a:t>解释器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940" y="4163060"/>
            <a:ext cx="6286500" cy="1066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27875" y="3951605"/>
            <a:ext cx="300863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解释器是什么？我们来回忆一下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95" y="2183130"/>
            <a:ext cx="4501515" cy="33966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Python</a:t>
            </a:r>
            <a:r>
              <a:rPr>
                <a:sym typeface="+mn-ea"/>
              </a:rPr>
              <a:t>开发环境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配置</a:t>
            </a:r>
            <a:r>
              <a:rPr lang="en-US" altLang="zh-CN"/>
              <a:t>Python</a:t>
            </a:r>
            <a:r>
              <a:rPr lang="zh-CN" altLang="en-US"/>
              <a:t>解释器：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55" y="2175510"/>
            <a:ext cx="5901055" cy="40087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初识Python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AD2B26"/>
                </a:solidFill>
                <a:sym typeface="+mn-ea"/>
              </a:rPr>
              <a:t>什么是编程语言</a:t>
            </a:r>
            <a:endParaRPr lang="zh-CN" altLang="en-US" dirty="0">
              <a:solidFill>
                <a:srgbClr val="AD2B26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Python安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装</a:t>
            </a: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第一个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程序</a:t>
            </a:r>
            <a:endParaRPr lang="zh-CN" altLang="en-US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解释器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开发工具</a:t>
            </a:r>
            <a:endParaRPr lang="zh-CN" altLang="en-US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210185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Python</a:t>
            </a:r>
            <a:r>
              <a:rPr>
                <a:sym typeface="+mn-ea"/>
              </a:rPr>
              <a:t>开发环境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/>
              <a:t>确认工程路径和解释器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95" y="2144395"/>
            <a:ext cx="5467985" cy="412623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Python</a:t>
            </a:r>
            <a:r>
              <a:rPr>
                <a:sym typeface="+mn-ea"/>
              </a:rPr>
              <a:t>开发环境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工程创建完成：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80" y="2204720"/>
            <a:ext cx="6151880" cy="4349115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Python</a:t>
            </a:r>
            <a:r>
              <a:rPr>
                <a:sym typeface="+mn-ea"/>
              </a:rPr>
              <a:t>开发环境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/>
              <a:t>创建一个</a:t>
            </a:r>
            <a:r>
              <a:rPr lang="en-US" altLang="zh-CN"/>
              <a:t>Python</a:t>
            </a:r>
            <a:r>
              <a:rPr lang="zh-CN" altLang="en-US"/>
              <a:t>代码文件</a:t>
            </a:r>
            <a:r>
              <a:rPr lang="en-US" altLang="zh-CN"/>
              <a:t> </a:t>
            </a:r>
            <a:r>
              <a:rPr lang="zh-CN" altLang="en-US"/>
              <a:t>，名称</a:t>
            </a:r>
            <a:r>
              <a:rPr lang="en-US" altLang="zh-CN"/>
              <a:t>test.py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40" y="2204720"/>
            <a:ext cx="3858260" cy="12693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40" y="4058920"/>
            <a:ext cx="3162300" cy="12827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Python</a:t>
            </a:r>
            <a:r>
              <a:rPr>
                <a:sym typeface="+mn-ea"/>
              </a:rPr>
              <a:t>开发环境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填写如下内容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95" y="2139315"/>
            <a:ext cx="6363335" cy="172593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Python</a:t>
            </a:r>
            <a:r>
              <a:rPr>
                <a:sym typeface="+mn-ea"/>
              </a:rPr>
              <a:t>开发环境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在空白处右键，然后选择运行：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352040"/>
            <a:ext cx="4419600" cy="32194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645" y="2472690"/>
            <a:ext cx="6521450" cy="30988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Python</a:t>
            </a:r>
            <a:r>
              <a:rPr>
                <a:sym typeface="+mn-ea"/>
              </a:rPr>
              <a:t>开发环境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运行成功啦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2170430"/>
            <a:ext cx="6521450" cy="30988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557645" cy="4511040"/>
          </a:xfrm>
        </p:spPr>
        <p:txBody>
          <a:bodyPr/>
          <a:lstStyle/>
          <a:p>
            <a:r>
              <a:rPr lang="en-US" altLang="zh-CN"/>
              <a:t>Python</a:t>
            </a:r>
            <a:r>
              <a:rPr lang="zh-CN" altLang="en-US"/>
              <a:t>最常见的开发环境是：</a:t>
            </a:r>
          </a:p>
          <a:p>
            <a:pPr marL="0" lvl="1" algn="l" defTabSz="914400">
              <a:lnSpc>
                <a:spcPct val="200000"/>
              </a:lnSpc>
              <a:buClrTx/>
              <a:buSzTx/>
              <a:buFont typeface="+mj-lt"/>
            </a:pPr>
            <a:r>
              <a:rPr lang="en-US" altLang="zh-CN" sz="18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	</a:t>
            </a:r>
            <a:r>
              <a:rPr lang="zh-CN" altLang="en-US" sz="18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PyCharm软件，这是一个专用于Python的开发工具</a:t>
            </a:r>
          </a:p>
          <a:p>
            <a:r>
              <a:rPr lang="en-US" altLang="zh-CN"/>
              <a:t>PyCharm</a:t>
            </a:r>
            <a:r>
              <a:rPr lang="zh-CN" altLang="en-US"/>
              <a:t>需要以</a:t>
            </a:r>
            <a:r>
              <a:rPr lang="en-US" altLang="zh-CN"/>
              <a:t>“</a:t>
            </a:r>
            <a:r>
              <a:rPr lang="zh-CN" altLang="en-US"/>
              <a:t>工程</a:t>
            </a:r>
            <a:r>
              <a:rPr lang="en-US" altLang="zh-CN"/>
              <a:t>”</a:t>
            </a:r>
            <a:r>
              <a:rPr lang="zh-CN" altLang="en-US"/>
              <a:t>为单元，供我们使用。想要写代码需要先创建一个工程</a:t>
            </a:r>
          </a:p>
          <a:p>
            <a:pPr lvl="1"/>
            <a:endParaRPr lang="zh-CN" altLang="en-US" sz="14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小练习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/>
              <a:t>请在</a:t>
            </a:r>
            <a:r>
              <a:rPr lang="en-US" altLang="zh-CN"/>
              <a:t>PyChram</a:t>
            </a:r>
            <a:r>
              <a:rPr lang="zh-CN" altLang="en-US"/>
              <a:t>软件内，编写</a:t>
            </a:r>
            <a:r>
              <a:rPr lang="en-US" altLang="zh-CN"/>
              <a:t>Python</a:t>
            </a:r>
            <a:r>
              <a:rPr lang="zh-CN" altLang="en-US"/>
              <a:t>程序，输出</a:t>
            </a:r>
          </a:p>
          <a:p>
            <a:endParaRPr lang="zh-CN" altLang="en-US" b="1">
              <a:solidFill>
                <a:srgbClr val="FF0000"/>
              </a:solidFill>
              <a:latin typeface="Alibaba PuHuiTi Bold" panose="00020600040101010101" charset="-122"/>
              <a:ea typeface="Alibaba PuHuiTi Bold" panose="00020600040101010101" charset="-122"/>
              <a:sym typeface="+mn-ea"/>
            </a:endParaRPr>
          </a:p>
          <a:p>
            <a:endParaRPr lang="zh-CN" altLang="en-US" b="1">
              <a:solidFill>
                <a:srgbClr val="FF0000"/>
              </a:solidFill>
              <a:latin typeface="Alibaba PuHuiTi Bold" panose="00020600040101010101" charset="-122"/>
              <a:ea typeface="Alibaba PuHuiTi Bold" panose="00020600040101010101" charset="-122"/>
              <a:sym typeface="+mn-ea"/>
            </a:endParaRPr>
          </a:p>
          <a:p>
            <a:endParaRPr lang="zh-CN" altLang="en-US" b="1">
              <a:solidFill>
                <a:srgbClr val="FF0000"/>
              </a:solidFill>
              <a:latin typeface="Alibaba PuHuiTi Bold" panose="00020600040101010101" charset="-122"/>
              <a:ea typeface="Alibaba PuHuiTi Bold" panose="00020600040101010101" charset="-122"/>
              <a:sym typeface="+mn-ea"/>
            </a:endParaRPr>
          </a:p>
          <a:p>
            <a:endParaRPr lang="zh-CN" altLang="en-US" b="1">
              <a:solidFill>
                <a:srgbClr val="FF0000"/>
              </a:solidFill>
              <a:latin typeface="Alibaba PuHuiTi Bold" panose="00020600040101010101" charset="-122"/>
              <a:ea typeface="Alibaba PuHuiTi Bold" panose="00020600040101010101" charset="-122"/>
              <a:sym typeface="+mn-ea"/>
            </a:endParaRPr>
          </a:p>
          <a:p>
            <a:r>
              <a:rPr lang="zh-CN" altLang="en-US" b="1">
                <a:solidFill>
                  <a:srgbClr val="FF0000"/>
                </a:solidFill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如下图所示：</a:t>
            </a:r>
          </a:p>
          <a:p>
            <a:endParaRPr lang="zh-CN" altLang="en-US" b="1">
              <a:solidFill>
                <a:srgbClr val="FF0000"/>
              </a:solidFill>
              <a:latin typeface="Alibaba PuHuiTi Bold" panose="00020600040101010101" charset="-122"/>
              <a:ea typeface="Alibaba PuHuiTi Bold" panose="00020600040101010101" charset="-122"/>
              <a:sym typeface="+mn-ea"/>
            </a:endParaRPr>
          </a:p>
        </p:txBody>
      </p:sp>
      <p:pic>
        <p:nvPicPr>
          <p:cNvPr id="15" name="图片 14" descr="01 (14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3960" y="4765040"/>
            <a:ext cx="1708785" cy="17087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845" y="4097020"/>
            <a:ext cx="5391150" cy="1047750"/>
          </a:xfrm>
          <a:prstGeom prst="rect">
            <a:avLst/>
          </a:prstGeom>
        </p:spPr>
      </p:pic>
      <p:sp>
        <p:nvSpPr>
          <p:cNvPr id="6" name="TextBox 3"/>
          <p:cNvSpPr txBox="1"/>
          <p:nvPr/>
        </p:nvSpPr>
        <p:spPr>
          <a:xfrm>
            <a:off x="2278380" y="2302510"/>
            <a:ext cx="3161030" cy="92202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zh-CN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键盘敲烂</a:t>
            </a:r>
          </a:p>
          <a:p>
            <a:pPr algn="l"/>
            <a:r>
              <a:rPr lang="zh-CN" dirty="0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月薪过万</a:t>
            </a:r>
          </a:p>
          <a:p>
            <a:pPr algn="l"/>
            <a:r>
              <a:rPr lang="zh-CN" dirty="0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学</a:t>
            </a:r>
            <a:r>
              <a:rPr lang="en-US" altLang="zh-CN" dirty="0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IT</a:t>
            </a:r>
            <a:r>
              <a:rPr lang="zh-CN" altLang="en-US" dirty="0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就来黑马程序员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880745" y="2849245"/>
            <a:ext cx="10541000" cy="1158875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7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</a:defRPr>
            </a:lvl5pPr>
            <a:lvl6pPr marL="6096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12192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8288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24384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sz="4400" dirty="0">
                <a:solidFill>
                  <a:srgbClr val="262626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拓展：</a:t>
            </a:r>
            <a:r>
              <a:rPr lang="en-US" altLang="zh-CN" sz="4400" dirty="0">
                <a:solidFill>
                  <a:srgbClr val="262626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PyCharm</a:t>
            </a:r>
            <a:r>
              <a:rPr lang="zh-CN" altLang="en-US" sz="4400" dirty="0">
                <a:solidFill>
                  <a:srgbClr val="262626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的基础使用</a:t>
            </a:r>
            <a:endParaRPr kumimoji="1" lang="zh-CN" altLang="en-US" sz="4400" dirty="0">
              <a:solidFill>
                <a:srgbClr val="262626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修改主题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默认是黑色主题，我们可以在</a:t>
            </a:r>
            <a:r>
              <a:rPr lang="en-US" altLang="zh-CN"/>
              <a:t>PyCharm</a:t>
            </a:r>
            <a:r>
              <a:rPr lang="zh-CN" altLang="en-US"/>
              <a:t>的右上角，点击</a:t>
            </a:r>
            <a:r>
              <a:rPr lang="en-US" altLang="zh-CN"/>
              <a:t>“</a:t>
            </a:r>
            <a:r>
              <a:rPr lang="zh-CN" altLang="en-US"/>
              <a:t>齿轮</a:t>
            </a:r>
            <a:r>
              <a:rPr lang="en-US" altLang="zh-CN"/>
              <a:t>”</a:t>
            </a:r>
          </a:p>
          <a:p>
            <a:endParaRPr lang="en-US" altLang="zh-CN"/>
          </a:p>
          <a:p>
            <a:r>
              <a:rPr lang="zh-CN" altLang="en-US"/>
              <a:t>然后点击：</a:t>
            </a:r>
            <a:r>
              <a:rPr lang="en-US" altLang="zh-CN"/>
              <a:t>”theme”</a:t>
            </a:r>
            <a:r>
              <a:rPr lang="zh-CN" altLang="en-US"/>
              <a:t>，选择主题：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选择想要的主题即可：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075" y="1656080"/>
            <a:ext cx="1219200" cy="9334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505" y="2589530"/>
            <a:ext cx="2257425" cy="1447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" y="4533900"/>
            <a:ext cx="2447925" cy="14001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什么是编程语言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首先，不管</a:t>
            </a:r>
            <a:r>
              <a:rPr lang="en-US" altLang="zh-CN"/>
              <a:t>Python</a:t>
            </a:r>
            <a:r>
              <a:rPr lang="zh-CN" altLang="en-US"/>
              <a:t>，我们先明白，什么是编程语言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270375" y="5415280"/>
            <a:ext cx="365061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chemeClr val="accent2"/>
                </a:solidFill>
                <a:latin typeface="纤黑体" panose="02000000000000000000" charset="-122"/>
                <a:ea typeface="纤黑体" panose="02000000000000000000" charset="-122"/>
                <a:sym typeface="字语坊腹黑体" panose="02000503000000000000" charset="-122"/>
              </a:rPr>
              <a:t>What is programming language?</a:t>
            </a:r>
          </a:p>
        </p:txBody>
      </p:sp>
      <p:pic>
        <p:nvPicPr>
          <p:cNvPr id="8" name="图片 7" descr="01 (106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747895" y="2454275"/>
            <a:ext cx="2623820" cy="262382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修改默认字体和大小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打开设置：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30" y="2223135"/>
            <a:ext cx="2628900" cy="1638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825" y="1151890"/>
            <a:ext cx="7200265" cy="5227955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通过快捷键快速设置字体大小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打开设置：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20" y="2223135"/>
            <a:ext cx="2628900" cy="1638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370" y="1250950"/>
            <a:ext cx="6927215" cy="5029835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通过快捷键快速设置字体大小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添加鼠标快捷键：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按</a:t>
            </a:r>
            <a:r>
              <a:rPr lang="en-US" altLang="zh-CN"/>
              <a:t>ctrl + </a:t>
            </a:r>
            <a:r>
              <a:rPr lang="zh-CN" altLang="en-US"/>
              <a:t>鼠标滚轮上</a:t>
            </a:r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2099945"/>
            <a:ext cx="3838575" cy="1162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75" y="3904615"/>
            <a:ext cx="2857500" cy="207645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通过快捷键快速设置字体大小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打开设置：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20" y="2223135"/>
            <a:ext cx="2628900" cy="1638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565" y="1656080"/>
            <a:ext cx="5804535" cy="42144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8125" y="3861435"/>
            <a:ext cx="2857500" cy="207645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汉化软件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打开插件功能：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2146300"/>
            <a:ext cx="2295525" cy="13620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250" y="1551940"/>
            <a:ext cx="6097905" cy="4427855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其它插件：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翻译软件：</a:t>
            </a:r>
          </a:p>
          <a:p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55" y="2112010"/>
            <a:ext cx="6028690" cy="4377055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常用快捷键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ctrl + alt + s : </a:t>
            </a:r>
            <a:r>
              <a:rPr lang="zh-CN" altLang="en-US"/>
              <a:t>打开软件设置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ctrl + d </a:t>
            </a:r>
            <a:r>
              <a:rPr lang="zh-CN" altLang="en-US"/>
              <a:t>：复制当前行代码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shift + alt + </a:t>
            </a:r>
            <a:r>
              <a:rPr lang="zh-CN" altLang="en-US"/>
              <a:t>上</a:t>
            </a:r>
            <a:r>
              <a:rPr lang="en-US" altLang="zh-CN"/>
              <a:t>\</a:t>
            </a:r>
            <a:r>
              <a:rPr lang="zh-CN" altLang="en-US"/>
              <a:t>下</a:t>
            </a:r>
            <a:r>
              <a:rPr lang="en-US" altLang="zh-CN"/>
              <a:t> </a:t>
            </a:r>
            <a:r>
              <a:rPr lang="zh-CN" altLang="en-US"/>
              <a:t>：</a:t>
            </a:r>
            <a:r>
              <a:rPr lang="en-US" altLang="zh-CN"/>
              <a:t> </a:t>
            </a:r>
            <a:r>
              <a:rPr lang="zh-CN" altLang="en-US"/>
              <a:t>将当前行代码上移或下移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crtl + shift + f10 : </a:t>
            </a:r>
            <a:r>
              <a:rPr lang="zh-CN" altLang="en-US"/>
              <a:t>运行当前代码文件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shift + f6 </a:t>
            </a:r>
            <a:r>
              <a:rPr lang="zh-CN" altLang="en-US"/>
              <a:t>：重命名文件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ctrl + a : </a:t>
            </a:r>
            <a:r>
              <a:rPr lang="zh-CN" altLang="en-US"/>
              <a:t>全选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ctrl + c\v\x : </a:t>
            </a:r>
            <a:r>
              <a:rPr lang="zh-CN" altLang="en-US"/>
              <a:t>复制、粘贴、剪切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ctrl + f : </a:t>
            </a:r>
            <a:r>
              <a:rPr lang="zh-CN" altLang="en-US"/>
              <a:t>搜索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什么是编程语言</a:t>
            </a:r>
          </a:p>
        </p:txBody>
      </p:sp>
      <p:sp>
        <p:nvSpPr>
          <p:cNvPr id="36" name="文本占位符 2"/>
          <p:cNvSpPr>
            <a:spLocks noGrp="1"/>
          </p:cNvSpPr>
          <p:nvPr/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语言：进行沟通交流的表达方式</a:t>
            </a:r>
          </a:p>
        </p:txBody>
      </p:sp>
      <p:pic>
        <p:nvPicPr>
          <p:cNvPr id="37" name="图片 36" descr="01 (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560" y="2689860"/>
            <a:ext cx="2317115" cy="2317115"/>
          </a:xfrm>
          <a:prstGeom prst="rect">
            <a:avLst/>
          </a:prstGeom>
        </p:spPr>
      </p:pic>
      <p:pic>
        <p:nvPicPr>
          <p:cNvPr id="38" name="图片 37" descr="01 (3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60" y="2690495"/>
            <a:ext cx="2316480" cy="2316480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sp>
        <p:nvSpPr>
          <p:cNvPr id="39" name="云形标注 38"/>
          <p:cNvSpPr/>
          <p:nvPr/>
        </p:nvSpPr>
        <p:spPr>
          <a:xfrm>
            <a:off x="3498215" y="2333625"/>
            <a:ext cx="1403350" cy="775970"/>
          </a:xfrm>
          <a:prstGeom prst="cloudCallout">
            <a:avLst>
              <a:gd name="adj1" fmla="val -38232"/>
              <a:gd name="adj2" fmla="val 577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我帅不</a:t>
            </a:r>
          </a:p>
        </p:txBody>
      </p:sp>
      <p:pic>
        <p:nvPicPr>
          <p:cNvPr id="40" name="图片 39" descr="01 (4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4435" y="2700020"/>
            <a:ext cx="2308225" cy="2308225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9182100" y="4926330"/>
            <a:ext cx="1572895" cy="33718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美国人</a:t>
            </a:r>
          </a:p>
        </p:txBody>
      </p:sp>
      <p:pic>
        <p:nvPicPr>
          <p:cNvPr id="42" name="图片 41" descr="01 (7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1565" y="2689860"/>
            <a:ext cx="2306955" cy="2306955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sp>
        <p:nvSpPr>
          <p:cNvPr id="43" name="云形标注 42"/>
          <p:cNvSpPr/>
          <p:nvPr/>
        </p:nvSpPr>
        <p:spPr>
          <a:xfrm>
            <a:off x="6459220" y="2253615"/>
            <a:ext cx="1901190" cy="775970"/>
          </a:xfrm>
          <a:prstGeom prst="cloudCallout">
            <a:avLst>
              <a:gd name="adj1" fmla="val -38232"/>
              <a:gd name="adj2" fmla="val 5777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Am i</a:t>
            </a:r>
          </a:p>
          <a:p>
            <a:pPr algn="ctr"/>
            <a:r>
              <a:rPr lang="en-US" altLang="zh-CN"/>
              <a:t>Handsome?</a:t>
            </a:r>
          </a:p>
        </p:txBody>
      </p:sp>
      <p:sp>
        <p:nvSpPr>
          <p:cNvPr id="46" name="云形标注 45"/>
          <p:cNvSpPr/>
          <p:nvPr/>
        </p:nvSpPr>
        <p:spPr>
          <a:xfrm>
            <a:off x="8360410" y="2253615"/>
            <a:ext cx="1901190" cy="775970"/>
          </a:xfrm>
          <a:prstGeom prst="cloudCallout">
            <a:avLst>
              <a:gd name="adj1" fmla="val 12591"/>
              <a:gd name="adj2" fmla="val 6153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Sure You Are.</a:t>
            </a:r>
          </a:p>
        </p:txBody>
      </p:sp>
      <p:sp>
        <p:nvSpPr>
          <p:cNvPr id="47" name="云形标注 46"/>
          <p:cNvSpPr/>
          <p:nvPr/>
        </p:nvSpPr>
        <p:spPr>
          <a:xfrm>
            <a:off x="4901565" y="2333625"/>
            <a:ext cx="1402715" cy="775970"/>
          </a:xfrm>
          <a:prstGeom prst="cloudCallout">
            <a:avLst>
              <a:gd name="adj1" fmla="val 45789"/>
              <a:gd name="adj2" fmla="val 5114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是的你很帅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5309870" y="4904105"/>
            <a:ext cx="1572895" cy="33718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翻译官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ldLvl="0" animBg="1"/>
      <p:bldP spid="41" grpId="0"/>
      <p:bldP spid="43" grpId="0" bldLvl="0" animBg="1"/>
      <p:bldP spid="46" grpId="0" bldLvl="0" animBg="1"/>
      <p:bldP spid="47" grpId="0" bldLvl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DkwMDBiMWYxNjc3MjczODJmOTVjMmY0OWZiN2Y3OD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15,&quot;width&quot;:1915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197,&quot;width&quot;:2197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15,&quot;width&quot;:191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522,&quot;width&quot;:11787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06c665c-400c-4d34-9b4f-64f0e8ab8ba2}"/>
  <p:tag name="TABLE_RECT" val="58.5866*125.589*568.6*391.15"/>
  <p:tag name="TABLE_EMPHASIZE_COLOR" val="16736824"/>
  <p:tag name="TABLE_ONEKEY_SKIN_IDX" val="0"/>
  <p:tag name="TABLE_SKINIDX" val="1"/>
  <p:tag name="TABLE_COLORIDX" val="3"/>
  <p:tag name="TABLE_COLOR_RGB" val="0x000000*0xFFFFFF*0x212121*0xFFFFFF*0xFF6238*0xFFD147*0xFFB57D*0xFF7A51*0xFFD791*0xFF8C6D"/>
  <p:tag name="TABLE_ENDDRAG_ORIGIN_RECT" val="550*308"/>
  <p:tag name="TABLE_ENDDRAG_RECT" val="62*178*550*30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146,&quot;width&quot;:2146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650,&quot;width&quot;:18615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146,&quot;width&quot;:2146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146,&quot;width&quot;:2146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3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2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4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5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6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7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2607</Words>
  <Application>Microsoft Office PowerPoint</Application>
  <PresentationFormat>宽屏</PresentationFormat>
  <Paragraphs>545</Paragraphs>
  <Slides>86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16</vt:i4>
      </vt:variant>
      <vt:variant>
        <vt:lpstr>幻灯片标题</vt:lpstr>
      </vt:variant>
      <vt:variant>
        <vt:i4>86</vt:i4>
      </vt:variant>
    </vt:vector>
  </HeadingPairs>
  <TitlesOfParts>
    <vt:vector size="120" baseType="lpstr">
      <vt:lpstr>Alibaba PuHuiTi B</vt:lpstr>
      <vt:lpstr>Alibaba PuHuiTi Bold</vt:lpstr>
      <vt:lpstr>Alibaba PuHuiTi M</vt:lpstr>
      <vt:lpstr>Alibaba PuHuiTi R</vt:lpstr>
      <vt:lpstr>Alibaba PuHuiTi Regular</vt:lpstr>
      <vt:lpstr>Alibaba Sans</vt:lpstr>
      <vt:lpstr>阿里巴巴普惠体</vt:lpstr>
      <vt:lpstr>等线</vt:lpstr>
      <vt:lpstr>黑体</vt:lpstr>
      <vt:lpstr>华文楷体</vt:lpstr>
      <vt:lpstr>微软雅黑</vt:lpstr>
      <vt:lpstr>纤黑体</vt:lpstr>
      <vt:lpstr>字语坊腹黑体</vt:lpstr>
      <vt:lpstr>Arial</vt:lpstr>
      <vt:lpstr>Calibri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1_正文设计方案</vt:lpstr>
      <vt:lpstr>2_正文设计方案</vt:lpstr>
      <vt:lpstr>1_学习目标</vt:lpstr>
      <vt:lpstr>3_正文设计方案</vt:lpstr>
      <vt:lpstr>2_学习目标</vt:lpstr>
      <vt:lpstr>4_正文设计方案</vt:lpstr>
      <vt:lpstr>5_正文设计方案</vt:lpstr>
      <vt:lpstr>6_正文设计方案</vt:lpstr>
      <vt:lpstr>7_正文设计方案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卓 王</cp:lastModifiedBy>
  <cp:revision>828</cp:revision>
  <dcterms:created xsi:type="dcterms:W3CDTF">2022-05-27T12:58:43Z</dcterms:created>
  <dcterms:modified xsi:type="dcterms:W3CDTF">2024-07-24T03:28:00Z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B8F5CFD6E6A044F687CAA08E77445706</vt:lpwstr>
  </property>
  <property fmtid="{D5CDD505-2E9C-101B-9397-08002B2CF9AE}" pid="3" name="KSOProductBuildVer">
    <vt:lpwstr>2052-4.2.2.6880</vt:lpwstr>
  </property>
</Properties>
</file>